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2" r:id="rId3"/>
    <p:sldId id="285" r:id="rId4"/>
    <p:sldId id="292" r:id="rId5"/>
    <p:sldId id="259" r:id="rId6"/>
    <p:sldId id="290" r:id="rId7"/>
    <p:sldId id="275" r:id="rId8"/>
    <p:sldId id="293" r:id="rId9"/>
    <p:sldId id="301" r:id="rId10"/>
    <p:sldId id="303" r:id="rId11"/>
    <p:sldId id="299" r:id="rId12"/>
    <p:sldId id="300" r:id="rId13"/>
    <p:sldId id="260" r:id="rId14"/>
    <p:sldId id="261" r:id="rId15"/>
    <p:sldId id="263" r:id="rId16"/>
    <p:sldId id="279" r:id="rId17"/>
    <p:sldId id="281" r:id="rId18"/>
    <p:sldId id="264" r:id="rId19"/>
    <p:sldId id="262" r:id="rId20"/>
    <p:sldId id="291" r:id="rId21"/>
    <p:sldId id="273" r:id="rId22"/>
    <p:sldId id="282" r:id="rId23"/>
    <p:sldId id="286" r:id="rId24"/>
    <p:sldId id="287" r:id="rId25"/>
    <p:sldId id="288" r:id="rId26"/>
    <p:sldId id="295" r:id="rId27"/>
    <p:sldId id="296" r:id="rId28"/>
    <p:sldId id="297" r:id="rId29"/>
    <p:sldId id="298" r:id="rId30"/>
    <p:sldId id="2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B1AF57-02EB-40BF-9E3C-DE25FF477DA1}"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5D477-3640-4AC4-84A4-88864FBE2C73}" type="slidenum">
              <a:rPr lang="en-US" smtClean="0"/>
              <a:t>‹#›</a:t>
            </a:fld>
            <a:endParaRPr lang="en-US"/>
          </a:p>
        </p:txBody>
      </p:sp>
    </p:spTree>
    <p:extLst>
      <p:ext uri="{BB962C8B-B14F-4D97-AF65-F5344CB8AC3E}">
        <p14:creationId xmlns:p14="http://schemas.microsoft.com/office/powerpoint/2010/main" val="3720462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B1AF57-02EB-40BF-9E3C-DE25FF477DA1}"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5D477-3640-4AC4-84A4-88864FBE2C73}" type="slidenum">
              <a:rPr lang="en-US" smtClean="0"/>
              <a:t>‹#›</a:t>
            </a:fld>
            <a:endParaRPr lang="en-US"/>
          </a:p>
        </p:txBody>
      </p:sp>
    </p:spTree>
    <p:extLst>
      <p:ext uri="{BB962C8B-B14F-4D97-AF65-F5344CB8AC3E}">
        <p14:creationId xmlns:p14="http://schemas.microsoft.com/office/powerpoint/2010/main" val="3318963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B1AF57-02EB-40BF-9E3C-DE25FF477DA1}"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5D477-3640-4AC4-84A4-88864FBE2C73}" type="slidenum">
              <a:rPr lang="en-US" smtClean="0"/>
              <a:t>‹#›</a:t>
            </a:fld>
            <a:endParaRPr lang="en-US"/>
          </a:p>
        </p:txBody>
      </p:sp>
    </p:spTree>
    <p:extLst>
      <p:ext uri="{BB962C8B-B14F-4D97-AF65-F5344CB8AC3E}">
        <p14:creationId xmlns:p14="http://schemas.microsoft.com/office/powerpoint/2010/main" val="1195593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B1AF57-02EB-40BF-9E3C-DE25FF477DA1}"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5D477-3640-4AC4-84A4-88864FBE2C73}" type="slidenum">
              <a:rPr lang="en-US" smtClean="0"/>
              <a:t>‹#›</a:t>
            </a:fld>
            <a:endParaRPr lang="en-US"/>
          </a:p>
        </p:txBody>
      </p:sp>
    </p:spTree>
    <p:extLst>
      <p:ext uri="{BB962C8B-B14F-4D97-AF65-F5344CB8AC3E}">
        <p14:creationId xmlns:p14="http://schemas.microsoft.com/office/powerpoint/2010/main" val="2496151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B1AF57-02EB-40BF-9E3C-DE25FF477DA1}"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5D477-3640-4AC4-84A4-88864FBE2C73}" type="slidenum">
              <a:rPr lang="en-US" smtClean="0"/>
              <a:t>‹#›</a:t>
            </a:fld>
            <a:endParaRPr lang="en-US"/>
          </a:p>
        </p:txBody>
      </p:sp>
    </p:spTree>
    <p:extLst>
      <p:ext uri="{BB962C8B-B14F-4D97-AF65-F5344CB8AC3E}">
        <p14:creationId xmlns:p14="http://schemas.microsoft.com/office/powerpoint/2010/main" val="184574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B1AF57-02EB-40BF-9E3C-DE25FF477DA1}"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5D477-3640-4AC4-84A4-88864FBE2C73}" type="slidenum">
              <a:rPr lang="en-US" smtClean="0"/>
              <a:t>‹#›</a:t>
            </a:fld>
            <a:endParaRPr lang="en-US"/>
          </a:p>
        </p:txBody>
      </p:sp>
    </p:spTree>
    <p:extLst>
      <p:ext uri="{BB962C8B-B14F-4D97-AF65-F5344CB8AC3E}">
        <p14:creationId xmlns:p14="http://schemas.microsoft.com/office/powerpoint/2010/main" val="73886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B1AF57-02EB-40BF-9E3C-DE25FF477DA1}" type="datetimeFigureOut">
              <a:rPr lang="en-US" smtClean="0"/>
              <a:t>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25D477-3640-4AC4-84A4-88864FBE2C73}" type="slidenum">
              <a:rPr lang="en-US" smtClean="0"/>
              <a:t>‹#›</a:t>
            </a:fld>
            <a:endParaRPr lang="en-US"/>
          </a:p>
        </p:txBody>
      </p:sp>
    </p:spTree>
    <p:extLst>
      <p:ext uri="{BB962C8B-B14F-4D97-AF65-F5344CB8AC3E}">
        <p14:creationId xmlns:p14="http://schemas.microsoft.com/office/powerpoint/2010/main" val="155645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B1AF57-02EB-40BF-9E3C-DE25FF477DA1}" type="datetimeFigureOut">
              <a:rPr lang="en-US" smtClean="0"/>
              <a:t>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25D477-3640-4AC4-84A4-88864FBE2C73}" type="slidenum">
              <a:rPr lang="en-US" smtClean="0"/>
              <a:t>‹#›</a:t>
            </a:fld>
            <a:endParaRPr lang="en-US"/>
          </a:p>
        </p:txBody>
      </p:sp>
    </p:spTree>
    <p:extLst>
      <p:ext uri="{BB962C8B-B14F-4D97-AF65-F5344CB8AC3E}">
        <p14:creationId xmlns:p14="http://schemas.microsoft.com/office/powerpoint/2010/main" val="1211104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B1AF57-02EB-40BF-9E3C-DE25FF477DA1}" type="datetimeFigureOut">
              <a:rPr lang="en-US" smtClean="0"/>
              <a:t>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25D477-3640-4AC4-84A4-88864FBE2C73}" type="slidenum">
              <a:rPr lang="en-US" smtClean="0"/>
              <a:t>‹#›</a:t>
            </a:fld>
            <a:endParaRPr lang="en-US"/>
          </a:p>
        </p:txBody>
      </p:sp>
    </p:spTree>
    <p:extLst>
      <p:ext uri="{BB962C8B-B14F-4D97-AF65-F5344CB8AC3E}">
        <p14:creationId xmlns:p14="http://schemas.microsoft.com/office/powerpoint/2010/main" val="3819002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B1AF57-02EB-40BF-9E3C-DE25FF477DA1}"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5D477-3640-4AC4-84A4-88864FBE2C73}" type="slidenum">
              <a:rPr lang="en-US" smtClean="0"/>
              <a:t>‹#›</a:t>
            </a:fld>
            <a:endParaRPr lang="en-US"/>
          </a:p>
        </p:txBody>
      </p:sp>
    </p:spTree>
    <p:extLst>
      <p:ext uri="{BB962C8B-B14F-4D97-AF65-F5344CB8AC3E}">
        <p14:creationId xmlns:p14="http://schemas.microsoft.com/office/powerpoint/2010/main" val="41965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B1AF57-02EB-40BF-9E3C-DE25FF477DA1}"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5D477-3640-4AC4-84A4-88864FBE2C73}" type="slidenum">
              <a:rPr lang="en-US" smtClean="0"/>
              <a:t>‹#›</a:t>
            </a:fld>
            <a:endParaRPr lang="en-US"/>
          </a:p>
        </p:txBody>
      </p:sp>
    </p:spTree>
    <p:extLst>
      <p:ext uri="{BB962C8B-B14F-4D97-AF65-F5344CB8AC3E}">
        <p14:creationId xmlns:p14="http://schemas.microsoft.com/office/powerpoint/2010/main" val="1685048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1AF57-02EB-40BF-9E3C-DE25FF477DA1}" type="datetimeFigureOut">
              <a:rPr lang="en-US" smtClean="0"/>
              <a:t>9/12/2024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5D477-3640-4AC4-84A4-88864FBE2C73}" type="slidenum">
              <a:rPr lang="en-US" smtClean="0"/>
              <a:t>‹#›</a:t>
            </a:fld>
            <a:endParaRPr lang="en-US"/>
          </a:p>
        </p:txBody>
      </p:sp>
    </p:spTree>
    <p:extLst>
      <p:ext uri="{BB962C8B-B14F-4D97-AF65-F5344CB8AC3E}">
        <p14:creationId xmlns:p14="http://schemas.microsoft.com/office/powerpoint/2010/main" val="2167612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930189"/>
          </a:xfrm>
        </p:spPr>
        <p:txBody>
          <a:bodyPr>
            <a:noAutofit/>
          </a:bodyPr>
          <a:lstStyle/>
          <a:p>
            <a:pPr algn="r" rtl="1"/>
            <a:endParaRPr lang="ar-IQ" sz="2000" b="1" dirty="0" smtClean="0"/>
          </a:p>
          <a:p>
            <a:pPr marL="0" indent="0" algn="r" rtl="1">
              <a:buNone/>
            </a:pPr>
            <a:endParaRPr lang="ar-IQ" sz="2000" b="1" dirty="0" smtClean="0"/>
          </a:p>
          <a:p>
            <a:pPr marL="0" indent="0" algn="r" rtl="1">
              <a:buNone/>
            </a:pPr>
            <a:endParaRPr lang="ar-IQ" sz="2000" b="1" dirty="0" smtClean="0"/>
          </a:p>
          <a:p>
            <a:pPr marL="0" indent="0" algn="r" rtl="1">
              <a:buNone/>
            </a:pPr>
            <a:r>
              <a:rPr lang="ar-IQ" b="1" dirty="0">
                <a:solidFill>
                  <a:srgbClr val="FF0000"/>
                </a:solidFill>
              </a:rPr>
              <a:t> </a:t>
            </a:r>
            <a:r>
              <a:rPr lang="ar-IQ" b="1" dirty="0" smtClean="0">
                <a:solidFill>
                  <a:srgbClr val="FF0000"/>
                </a:solidFill>
              </a:rPr>
              <a:t>                                    </a:t>
            </a:r>
            <a:r>
              <a:rPr lang="ar-IQ" b="1" dirty="0" smtClean="0">
                <a:solidFill>
                  <a:srgbClr val="FF0000"/>
                </a:solidFill>
                <a:latin typeface="Andalus" panose="02020603050405020304" pitchFamily="18" charset="-78"/>
                <a:cs typeface="Andalus" panose="02020603050405020304" pitchFamily="18" charset="-78"/>
              </a:rPr>
              <a:t> الوراثة </a:t>
            </a:r>
            <a:r>
              <a:rPr lang="ar-IQ" b="1" dirty="0">
                <a:solidFill>
                  <a:srgbClr val="FF0000"/>
                </a:solidFill>
                <a:latin typeface="Andalus" panose="02020603050405020304" pitchFamily="18" charset="-78"/>
                <a:cs typeface="Andalus" panose="02020603050405020304" pitchFamily="18" charset="-78"/>
              </a:rPr>
              <a:t>المندلية</a:t>
            </a:r>
            <a:r>
              <a:rPr lang="ar-IQ" b="1" dirty="0">
                <a:solidFill>
                  <a:srgbClr val="FF0000"/>
                </a:solidFill>
              </a:rPr>
              <a:t>: </a:t>
            </a:r>
            <a:r>
              <a:rPr lang="en-US" b="1" dirty="0" err="1" smtClean="0">
                <a:solidFill>
                  <a:srgbClr val="FF0000"/>
                </a:solidFill>
                <a:latin typeface="Andalus" panose="02020603050405020304" pitchFamily="18" charset="-78"/>
                <a:cs typeface="Andalus" panose="02020603050405020304" pitchFamily="18" charset="-78"/>
              </a:rPr>
              <a:t>Mendelion</a:t>
            </a:r>
            <a:r>
              <a:rPr lang="en-US" b="1" dirty="0" smtClean="0">
                <a:solidFill>
                  <a:srgbClr val="FF0000"/>
                </a:solidFill>
                <a:latin typeface="Andalus" panose="02020603050405020304" pitchFamily="18" charset="-78"/>
                <a:cs typeface="Andalus" panose="02020603050405020304" pitchFamily="18" charset="-78"/>
              </a:rPr>
              <a:t> </a:t>
            </a:r>
            <a:r>
              <a:rPr lang="en-US" b="1" dirty="0">
                <a:solidFill>
                  <a:srgbClr val="FF0000"/>
                </a:solidFill>
                <a:latin typeface="Andalus" panose="02020603050405020304" pitchFamily="18" charset="-78"/>
                <a:cs typeface="Andalus" panose="02020603050405020304" pitchFamily="18" charset="-78"/>
              </a:rPr>
              <a:t>genetic</a:t>
            </a:r>
            <a:endParaRPr lang="ar-IQ" b="1" dirty="0">
              <a:solidFill>
                <a:srgbClr val="FF0000"/>
              </a:solidFill>
              <a:latin typeface="Andalus" panose="02020603050405020304" pitchFamily="18" charset="-78"/>
              <a:cs typeface="Andalus" panose="02020603050405020304" pitchFamily="18" charset="-78"/>
            </a:endParaRPr>
          </a:p>
        </p:txBody>
      </p:sp>
      <p:pic>
        <p:nvPicPr>
          <p:cNvPr id="4" name="Picture 3"/>
          <p:cNvPicPr>
            <a:picLocks noChangeAspect="1"/>
          </p:cNvPicPr>
          <p:nvPr/>
        </p:nvPicPr>
        <p:blipFill>
          <a:blip r:embed="rId2"/>
          <a:stretch>
            <a:fillRect/>
          </a:stretch>
        </p:blipFill>
        <p:spPr>
          <a:xfrm>
            <a:off x="2569946" y="1992430"/>
            <a:ext cx="7478829" cy="4302492"/>
          </a:xfrm>
          <a:prstGeom prst="rect">
            <a:avLst/>
          </a:prstGeom>
        </p:spPr>
      </p:pic>
    </p:spTree>
    <p:extLst>
      <p:ext uri="{BB962C8B-B14F-4D97-AF65-F5344CB8AC3E}">
        <p14:creationId xmlns:p14="http://schemas.microsoft.com/office/powerpoint/2010/main" val="863721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7189" t="29051" r="25653" b="16091"/>
          <a:stretch/>
        </p:blipFill>
        <p:spPr>
          <a:xfrm>
            <a:off x="2242687" y="365125"/>
            <a:ext cx="7998593" cy="6093427"/>
          </a:xfrm>
          <a:prstGeom prst="rect">
            <a:avLst/>
          </a:prstGeom>
        </p:spPr>
      </p:pic>
    </p:spTree>
    <p:extLst>
      <p:ext uri="{BB962C8B-B14F-4D97-AF65-F5344CB8AC3E}">
        <p14:creationId xmlns:p14="http://schemas.microsoft.com/office/powerpoint/2010/main" val="3388625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0424" t="30832" r="24907" b="13628"/>
          <a:stretch/>
        </p:blipFill>
        <p:spPr>
          <a:xfrm>
            <a:off x="1078030" y="259883"/>
            <a:ext cx="10275770" cy="6458552"/>
          </a:xfrm>
          <a:prstGeom prst="rect">
            <a:avLst/>
          </a:prstGeom>
        </p:spPr>
      </p:pic>
    </p:spTree>
    <p:extLst>
      <p:ext uri="{BB962C8B-B14F-4D97-AF65-F5344CB8AC3E}">
        <p14:creationId xmlns:p14="http://schemas.microsoft.com/office/powerpoint/2010/main" val="1994796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3953" t="27945" r="21299" b="10782"/>
          <a:stretch/>
        </p:blipFill>
        <p:spPr>
          <a:xfrm>
            <a:off x="1915428" y="365125"/>
            <a:ext cx="8672362" cy="6218555"/>
          </a:xfrm>
          <a:prstGeom prst="rect">
            <a:avLst/>
          </a:prstGeom>
        </p:spPr>
      </p:pic>
    </p:spTree>
    <p:extLst>
      <p:ext uri="{BB962C8B-B14F-4D97-AF65-F5344CB8AC3E}">
        <p14:creationId xmlns:p14="http://schemas.microsoft.com/office/powerpoint/2010/main" val="2464420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86626"/>
            <a:ext cx="12192000" cy="6679933"/>
          </a:xfrm>
        </p:spPr>
        <p:txBody>
          <a:bodyPr>
            <a:normAutofit lnSpcReduction="10000"/>
          </a:bodyPr>
          <a:lstStyle/>
          <a:p>
            <a:pPr algn="just" rtl="1">
              <a:lnSpc>
                <a:spcPct val="150000"/>
              </a:lnSpc>
            </a:pPr>
            <a:r>
              <a:rPr lang="ar-IQ" dirty="0" smtClean="0"/>
              <a:t>فقد قام مثلا بزراعة بذور البازلاء، لها الصفة النقية لطول الساق وبذور اخرى لها الصفة النقية لقصر الساق. عند تكوين الأزهار قام بنشر لقاح من متك نبات طويل الساق على ميسم نبات قصير الساق. كما قام بعكس العملية أي نثر حبوب اللقاح من متك نبات قصيرالى ميسم نبات طويل الساق. وقد ضمن نجاح العملية بقطع اسدية النباتات المنقول اليها حبوب اللقاح، أي أنه أجرى التلقيحات اليديوية بين النباتات وجمع البذور الناتجة من كل نبات ثم زرعها مرة ثانية فوجد ان جميع النباتات الناتجة من التضريب او التهجين كانت طويلة الساق وتشبه احد الأبوين فقط، ولا تبدي أي اثر لصفة الاب الاخرأي لا توجد نباتات قصيرة، وهذه هي صفة الجيل الاول </a:t>
            </a:r>
            <a:r>
              <a:rPr lang="ar-IQ" dirty="0" smtClean="0">
                <a:latin typeface="Andalus" panose="02020603050405020304" pitchFamily="18" charset="-78"/>
                <a:cs typeface="Andalus" panose="02020603050405020304" pitchFamily="18" charset="-78"/>
              </a:rPr>
              <a:t>(1</a:t>
            </a:r>
            <a:r>
              <a:rPr lang="en-US" dirty="0" smtClean="0">
                <a:latin typeface="Andalus" panose="02020603050405020304" pitchFamily="18" charset="-78"/>
                <a:cs typeface="Andalus" panose="02020603050405020304" pitchFamily="18" charset="-78"/>
              </a:rPr>
              <a:t>F</a:t>
            </a:r>
            <a:r>
              <a:rPr lang="ar-IQ" dirty="0" smtClean="0">
                <a:latin typeface="Andalus" panose="02020603050405020304" pitchFamily="18" charset="-78"/>
                <a:cs typeface="Andalus" panose="02020603050405020304" pitchFamily="18" charset="-78"/>
              </a:rPr>
              <a:t>)</a:t>
            </a:r>
            <a:r>
              <a:rPr lang="en-US" dirty="0" smtClean="0"/>
              <a:t>، </a:t>
            </a:r>
            <a:r>
              <a:rPr lang="ar-IQ" dirty="0" smtClean="0"/>
              <a:t>كما ظهر لمندل ان هذه النتائج لاتعتمد على طبيعة الجنس ذكر ام انثى. ترك مندل هذه النباتات لكي تتلقح ذاتيا، وضمن ذلك بان غطى الازهار قبل نضجها باكياس من النايلون حتى لاتصل حبوب لقاح من نباتات اخرى وبعد نضوج ثمارها جمع البذور وزرعها مرة اخرى فوجد أن النباتات الناتجة بعضها قصير وبعضها الآخر طويل وكانت النسبة تقرب من </a:t>
            </a:r>
            <a:r>
              <a:rPr lang="ar-IQ" dirty="0" smtClean="0">
                <a:latin typeface="Andalus" panose="02020603050405020304" pitchFamily="18" charset="-78"/>
                <a:cs typeface="Andalus" panose="02020603050405020304" pitchFamily="18" charset="-78"/>
              </a:rPr>
              <a:t>1:3 (1: 1:2) </a:t>
            </a:r>
            <a:r>
              <a:rPr lang="ar-IQ" dirty="0" smtClean="0"/>
              <a:t>وهذه صفة الجيل الثاني </a:t>
            </a:r>
            <a:r>
              <a:rPr lang="ar-IQ" dirty="0" smtClean="0">
                <a:latin typeface="Andalus" panose="02020603050405020304" pitchFamily="18" charset="-78"/>
                <a:cs typeface="Andalus" panose="02020603050405020304" pitchFamily="18" charset="-78"/>
              </a:rPr>
              <a:t>( 2</a:t>
            </a:r>
            <a:r>
              <a:rPr lang="en-US" dirty="0" smtClean="0">
                <a:latin typeface="Andalus" panose="02020603050405020304" pitchFamily="18" charset="-78"/>
                <a:cs typeface="Andalus" panose="02020603050405020304" pitchFamily="18" charset="-78"/>
              </a:rPr>
              <a:t>F</a:t>
            </a:r>
            <a:r>
              <a:rPr lang="ar-IQ" dirty="0" smtClean="0">
                <a:latin typeface="Andalus" panose="02020603050405020304" pitchFamily="18" charset="-78"/>
                <a:cs typeface="Andalus" panose="02020603050405020304" pitchFamily="18" charset="-78"/>
              </a:rPr>
              <a:t>).</a:t>
            </a:r>
            <a:endParaRPr lang="en-US"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178396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755" y="154004"/>
            <a:ext cx="11944950" cy="6535554"/>
          </a:xfrm>
        </p:spPr>
        <p:txBody>
          <a:bodyPr>
            <a:normAutofit fontScale="92500"/>
          </a:bodyPr>
          <a:lstStyle/>
          <a:p>
            <a:pPr algn="just" rtl="1">
              <a:lnSpc>
                <a:spcPct val="150000"/>
              </a:lnSpc>
            </a:pPr>
            <a:r>
              <a:rPr lang="ar-IQ" sz="3200" b="1" dirty="0" smtClean="0">
                <a:latin typeface="Arabic Typesetting" panose="03020402040406030203" pitchFamily="66" charset="-78"/>
                <a:cs typeface="Arabic Typesetting" panose="03020402040406030203" pitchFamily="66" charset="-78"/>
              </a:rPr>
              <a:t>کرر مندل الخطوات السابقة وعلى صفات اخرى لنبات البازلاء وهي ماحصل لجميع التزاوجات التي اختارها. وكانت النتائج ظهور صفة واحدة متماثلة لصفة احد الأبوين فقط واختفاء الصفة الثانية في الجيل الاول </a:t>
            </a:r>
            <a:r>
              <a:rPr lang="en-US" sz="3200" b="1" dirty="0" smtClean="0">
                <a:latin typeface="Arabic Typesetting" panose="03020402040406030203" pitchFamily="66" charset="-78"/>
                <a:cs typeface="Arabic Typesetting" panose="03020402040406030203" pitchFamily="66" charset="-78"/>
              </a:rPr>
              <a:t> (F1)</a:t>
            </a:r>
            <a:r>
              <a:rPr lang="ar-IQ" sz="3200" b="1" dirty="0" smtClean="0">
                <a:latin typeface="Arabic Typesetting" panose="03020402040406030203" pitchFamily="66" charset="-78"/>
                <a:cs typeface="Arabic Typesetting" panose="03020402040406030203" pitchFamily="66" charset="-78"/>
              </a:rPr>
              <a:t>وحصل على نتائج متماثلة اطلق مندل على الصفة التي تظهر في جميع افراد الجيل الاول بالصفة السائدة المتغلبة</a:t>
            </a:r>
            <a:r>
              <a:rPr lang="en-US" sz="3200" b="1" dirty="0" smtClean="0">
                <a:latin typeface="Arabic Typesetting" panose="03020402040406030203" pitchFamily="66" charset="-78"/>
                <a:cs typeface="Arabic Typesetting" panose="03020402040406030203" pitchFamily="66" charset="-78"/>
              </a:rPr>
              <a:t>Dominant trait </a:t>
            </a:r>
            <a:r>
              <a:rPr lang="ar-IQ" sz="3200" b="1" dirty="0" smtClean="0">
                <a:latin typeface="Arabic Typesetting" panose="03020402040406030203" pitchFamily="66" charset="-78"/>
                <a:cs typeface="Arabic Typesetting" panose="03020402040406030203" pitchFamily="66" charset="-78"/>
              </a:rPr>
              <a:t> اما الصفة الاخرى التي لم تظهر في الجيل الاول وظهرت بنسبة 25 % تقريبا من افراد الجيل الثاني هذه صفة بقيت كامنة في افراد الجيل الاول اطلق عليها اسم الصفة المتنحية </a:t>
            </a:r>
            <a:r>
              <a:rPr lang="en-US" sz="3200" b="1" dirty="0" smtClean="0">
                <a:latin typeface="Arabic Typesetting" panose="03020402040406030203" pitchFamily="66" charset="-78"/>
                <a:cs typeface="Arabic Typesetting" panose="03020402040406030203" pitchFamily="66" charset="-78"/>
              </a:rPr>
              <a:t>Recessive trait ، </a:t>
            </a:r>
            <a:r>
              <a:rPr lang="ar-IQ" sz="3200" b="1" dirty="0" smtClean="0">
                <a:latin typeface="Arabic Typesetting" panose="03020402040406030203" pitchFamily="66" charset="-78"/>
                <a:cs typeface="Arabic Typesetting" panose="03020402040406030203" pitchFamily="66" charset="-78"/>
              </a:rPr>
              <a:t>ومن حسن حظ مندل انه لم يلاحظ وجود أشكال وسطية بين الصفتين التي عمل بها تضريب في افراد الجيل الاول. في حين عند تهجين الجيل الأول مع بعضها للحصول على أفراد الجيل الثاني ظهر لمندل ان بعض الأفراد تحمل صفة أحد الأبوين المختفية. اجري مندل عدا للافراد التي حصل عليها في الجيل الثاني ) 2</a:t>
            </a:r>
            <a:r>
              <a:rPr lang="en-US" sz="3200" b="1" dirty="0" smtClean="0">
                <a:latin typeface="Arabic Typesetting" panose="03020402040406030203" pitchFamily="66" charset="-78"/>
                <a:cs typeface="Arabic Typesetting" panose="03020402040406030203" pitchFamily="66" charset="-78"/>
              </a:rPr>
              <a:t>F ( </a:t>
            </a:r>
            <a:r>
              <a:rPr lang="ar-IQ" sz="3200" b="1" dirty="0" smtClean="0">
                <a:latin typeface="Arabic Typesetting" panose="03020402040406030203" pitchFamily="66" charset="-78"/>
                <a:cs typeface="Arabic Typesetting" panose="03020402040406030203" pitchFamily="66" charset="-78"/>
              </a:rPr>
              <a:t>وكرر التجربة لبقية الصفات المدروسة السبعة فوجد انها تقترب من النسبة 3 : 1 ( 3 سائدة: 1 متنحية( لقد اقترح مندل لتفسير نتائجه أن صفة طول الساق ناتجة عن مسبب سائد موجود في الوحدات التناسلية (الكميتات) اسماه العنصر السائد </a:t>
            </a:r>
            <a:r>
              <a:rPr lang="en-US" sz="3200" b="1" dirty="0" smtClean="0">
                <a:latin typeface="Arabic Typesetting" panose="03020402040406030203" pitchFamily="66" charset="-78"/>
                <a:cs typeface="Arabic Typesetting" panose="03020402040406030203" pitchFamily="66" charset="-78"/>
              </a:rPr>
              <a:t>Dominant element </a:t>
            </a:r>
            <a:r>
              <a:rPr lang="ar-IQ" sz="3200" b="1" dirty="0" smtClean="0">
                <a:latin typeface="Arabic Typesetting" panose="03020402040406030203" pitchFamily="66" charset="-78"/>
                <a:cs typeface="Arabic Typesetting" panose="03020402040406030203" pitchFamily="66" charset="-78"/>
              </a:rPr>
              <a:t>او العامل السائد</a:t>
            </a:r>
            <a:r>
              <a:rPr lang="en-US" sz="3200" b="1" dirty="0" smtClean="0">
                <a:latin typeface="Arabic Typesetting" panose="03020402040406030203" pitchFamily="66" charset="-78"/>
                <a:cs typeface="Arabic Typesetting" panose="03020402040406030203" pitchFamily="66" charset="-78"/>
              </a:rPr>
              <a:t>Dominant Factor </a:t>
            </a:r>
            <a:r>
              <a:rPr lang="ar-IQ" sz="3200" b="1" dirty="0" smtClean="0">
                <a:latin typeface="Arabic Typesetting" panose="03020402040406030203" pitchFamily="66" charset="-78"/>
                <a:cs typeface="Arabic Typesetting" panose="03020402040406030203" pitchFamily="66" charset="-78"/>
              </a:rPr>
              <a:t> رمز له بالحرف</a:t>
            </a:r>
            <a:r>
              <a:rPr lang="en-US" sz="3200" b="1" dirty="0" smtClean="0">
                <a:latin typeface="Arabic Typesetting" panose="03020402040406030203" pitchFamily="66" charset="-78"/>
                <a:cs typeface="Arabic Typesetting" panose="03020402040406030203" pitchFamily="66" charset="-78"/>
              </a:rPr>
              <a:t> (T)  </a:t>
            </a:r>
            <a:r>
              <a:rPr lang="ar-IQ" sz="3200" b="1" dirty="0" smtClean="0">
                <a:latin typeface="Arabic Typesetting" panose="03020402040406030203" pitchFamily="66" charset="-78"/>
                <a:cs typeface="Arabic Typesetting" panose="03020402040406030203" pitchFamily="66" charset="-78"/>
              </a:rPr>
              <a:t>الكبير.</a:t>
            </a:r>
            <a:endParaRPr lang="en-US" sz="32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4188732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176963"/>
          </a:xfrm>
        </p:spPr>
        <p:txBody>
          <a:bodyPr>
            <a:normAutofit/>
          </a:bodyPr>
          <a:lstStyle/>
          <a:p>
            <a:pPr algn="just" rtl="1">
              <a:lnSpc>
                <a:spcPct val="150000"/>
              </a:lnSpc>
            </a:pPr>
            <a:r>
              <a:rPr lang="ar-IQ" sz="3200" b="1" dirty="0">
                <a:latin typeface="Arabic Typesetting" panose="03020402040406030203" pitchFamily="66" charset="-78"/>
                <a:cs typeface="Arabic Typesetting" panose="03020402040406030203" pitchFamily="66" charset="-78"/>
              </a:rPr>
              <a:t>اما صفة النبات ذي السيقان </a:t>
            </a:r>
            <a:r>
              <a:rPr lang="ar-IQ" sz="3200" b="1" dirty="0" smtClean="0">
                <a:latin typeface="Arabic Typesetting" panose="03020402040406030203" pitchFamily="66" charset="-78"/>
                <a:cs typeface="Arabic Typesetting" panose="03020402040406030203" pitchFamily="66" charset="-78"/>
              </a:rPr>
              <a:t>القصيرة ناتجة </a:t>
            </a:r>
            <a:r>
              <a:rPr lang="ar-IQ" sz="3200" b="1" dirty="0">
                <a:latin typeface="Arabic Typesetting" panose="03020402040406030203" pitchFamily="66" charset="-78"/>
                <a:cs typeface="Arabic Typesetting" panose="03020402040406030203" pitchFamily="66" charset="-78"/>
              </a:rPr>
              <a:t>عن عامل متنحي اسماه العنصر المتنحي </a:t>
            </a:r>
            <a:r>
              <a:rPr lang="en-US" sz="3200" b="1" dirty="0">
                <a:latin typeface="Arabic Typesetting" panose="03020402040406030203" pitchFamily="66" charset="-78"/>
                <a:cs typeface="Arabic Typesetting" panose="03020402040406030203" pitchFamily="66" charset="-78"/>
              </a:rPr>
              <a:t>Recessive element </a:t>
            </a:r>
            <a:r>
              <a:rPr lang="ar-IQ" sz="3200" b="1" dirty="0">
                <a:latin typeface="Arabic Typesetting" panose="03020402040406030203" pitchFamily="66" charset="-78"/>
                <a:cs typeface="Arabic Typesetting" panose="03020402040406030203" pitchFamily="66" charset="-78"/>
              </a:rPr>
              <a:t>او العامل </a:t>
            </a:r>
            <a:r>
              <a:rPr lang="ar-IQ" sz="3200" b="1" dirty="0" smtClean="0">
                <a:latin typeface="Arabic Typesetting" panose="03020402040406030203" pitchFamily="66" charset="-78"/>
                <a:cs typeface="Arabic Typesetting" panose="03020402040406030203" pitchFamily="66" charset="-78"/>
              </a:rPr>
              <a:t>المتنحي</a:t>
            </a:r>
            <a:r>
              <a:rPr lang="en-US" sz="3200" b="1" dirty="0" smtClean="0">
                <a:latin typeface="Arabic Typesetting" panose="03020402040406030203" pitchFamily="66" charset="-78"/>
                <a:cs typeface="Arabic Typesetting" panose="03020402040406030203" pitchFamily="66" charset="-78"/>
              </a:rPr>
              <a:t>Recessive </a:t>
            </a:r>
            <a:r>
              <a:rPr lang="en-US" sz="3200" b="1" dirty="0">
                <a:latin typeface="Arabic Typesetting" panose="03020402040406030203" pitchFamily="66" charset="-78"/>
                <a:cs typeface="Arabic Typesetting" panose="03020402040406030203" pitchFamily="66" charset="-78"/>
              </a:rPr>
              <a:t>Factor </a:t>
            </a:r>
            <a:r>
              <a:rPr lang="ar-IQ" sz="3200" b="1" dirty="0" smtClean="0">
                <a:latin typeface="Arabic Typesetting" panose="03020402040406030203" pitchFamily="66" charset="-78"/>
                <a:cs typeface="Arabic Typesetting" panose="03020402040406030203" pitchFamily="66" charset="-78"/>
              </a:rPr>
              <a:t> ورمز </a:t>
            </a:r>
            <a:r>
              <a:rPr lang="ar-IQ" sz="3200" b="1" dirty="0">
                <a:latin typeface="Arabic Typesetting" panose="03020402040406030203" pitchFamily="66" charset="-78"/>
                <a:cs typeface="Arabic Typesetting" panose="03020402040406030203" pitchFamily="66" charset="-78"/>
              </a:rPr>
              <a:t>له حرف </a:t>
            </a:r>
            <a:r>
              <a:rPr lang="en-US" sz="3200" b="1" dirty="0" smtClean="0">
                <a:latin typeface="Arabic Typesetting" panose="03020402040406030203" pitchFamily="66" charset="-78"/>
                <a:cs typeface="Arabic Typesetting" panose="03020402040406030203" pitchFamily="66" charset="-78"/>
              </a:rPr>
              <a:t>(t)</a:t>
            </a:r>
            <a:r>
              <a:rPr lang="ar-IQ" sz="3200" b="1" dirty="0" smtClean="0">
                <a:latin typeface="Arabic Typesetting" panose="03020402040406030203" pitchFamily="66" charset="-78"/>
                <a:cs typeface="Arabic Typesetting" panose="03020402040406030203" pitchFamily="66" charset="-78"/>
              </a:rPr>
              <a:t> </a:t>
            </a:r>
            <a:r>
              <a:rPr lang="ar-IQ" sz="3200" b="1" dirty="0" smtClean="0">
                <a:latin typeface="Arabic Typesetting" panose="03020402040406030203" pitchFamily="66" charset="-78"/>
                <a:cs typeface="Arabic Typesetting" panose="03020402040406030203" pitchFamily="66" charset="-78"/>
              </a:rPr>
              <a:t>الصغير.</a:t>
            </a:r>
            <a:endParaRPr lang="ar-IQ" sz="3200" b="1" dirty="0" smtClean="0">
              <a:latin typeface="Arabic Typesetting" panose="03020402040406030203" pitchFamily="66" charset="-78"/>
              <a:cs typeface="Arabic Typesetting" panose="03020402040406030203" pitchFamily="66" charset="-78"/>
            </a:endParaRPr>
          </a:p>
          <a:p>
            <a:pPr marL="0" indent="0" algn="just" rtl="1">
              <a:lnSpc>
                <a:spcPct val="150000"/>
              </a:lnSpc>
              <a:buNone/>
            </a:pPr>
            <a:r>
              <a:rPr lang="ar-IQ" sz="3200" b="1" dirty="0" smtClean="0">
                <a:latin typeface="Arabic Typesetting" panose="03020402040406030203" pitchFamily="66" charset="-78"/>
                <a:cs typeface="Arabic Typesetting" panose="03020402040406030203" pitchFamily="66" charset="-78"/>
              </a:rPr>
              <a:t>قانون مندل الاول الذي يدعى بقانون الانعزال  </a:t>
            </a:r>
            <a:r>
              <a:rPr lang="en-US" sz="3200" b="1" dirty="0" smtClean="0">
                <a:latin typeface="Arabic Typesetting" panose="03020402040406030203" pitchFamily="66" charset="-78"/>
                <a:cs typeface="Arabic Typesetting" panose="03020402040406030203" pitchFamily="66" charset="-78"/>
              </a:rPr>
              <a:t> Law of segregation </a:t>
            </a:r>
            <a:r>
              <a:rPr lang="ar-IQ" sz="3200" b="1" dirty="0" smtClean="0">
                <a:latin typeface="Arabic Typesetting" panose="03020402040406030203" pitchFamily="66" charset="-78"/>
                <a:cs typeface="Arabic Typesetting" panose="03020402040406030203" pitchFamily="66" charset="-78"/>
              </a:rPr>
              <a:t>او انعزال الجينات (الاليلات) والذي ينص:</a:t>
            </a:r>
            <a:endParaRPr lang="en-US" sz="3200" b="1" dirty="0" smtClean="0">
              <a:latin typeface="Arabic Typesetting" panose="03020402040406030203" pitchFamily="66" charset="-78"/>
              <a:cs typeface="Arabic Typesetting" panose="03020402040406030203" pitchFamily="66" charset="-78"/>
            </a:endParaRPr>
          </a:p>
          <a:p>
            <a:pPr algn="r" rtl="1"/>
            <a:r>
              <a:rPr lang="ar-IQ" sz="3200" b="1" dirty="0" smtClean="0">
                <a:solidFill>
                  <a:srgbClr val="FF0000"/>
                </a:solidFill>
                <a:latin typeface="Arabic Typesetting" panose="03020402040406030203" pitchFamily="66" charset="-78"/>
                <a:cs typeface="Arabic Typesetting" panose="03020402040406030203" pitchFamily="66" charset="-78"/>
              </a:rPr>
              <a:t>ان </a:t>
            </a:r>
            <a:r>
              <a:rPr lang="ar-IQ" sz="3200" b="1" dirty="0">
                <a:solidFill>
                  <a:srgbClr val="FF0000"/>
                </a:solidFill>
                <a:latin typeface="Arabic Typesetting" panose="03020402040406030203" pitchFamily="66" charset="-78"/>
                <a:cs typeface="Arabic Typesetting" panose="03020402040406030203" pitchFamily="66" charset="-78"/>
              </a:rPr>
              <a:t>العوامل الوراثية المزدوجة تنعزل عن بعضها البعض عند تكوين خلايا </a:t>
            </a:r>
            <a:r>
              <a:rPr lang="ar-IQ" sz="3200" b="1" dirty="0" smtClean="0">
                <a:solidFill>
                  <a:srgbClr val="FF0000"/>
                </a:solidFill>
                <a:latin typeface="Arabic Typesetting" panose="03020402040406030203" pitchFamily="66" charset="-78"/>
                <a:cs typeface="Arabic Typesetting" panose="03020402040406030203" pitchFamily="66" charset="-78"/>
              </a:rPr>
              <a:t>تناسلية (الامشاج) </a:t>
            </a:r>
            <a:r>
              <a:rPr lang="ar-IQ" sz="3200" b="1" dirty="0">
                <a:solidFill>
                  <a:srgbClr val="FF0000"/>
                </a:solidFill>
                <a:latin typeface="Arabic Typesetting" panose="03020402040406030203" pitchFamily="66" charset="-78"/>
                <a:cs typeface="Arabic Typesetting" panose="03020402040406030203" pitchFamily="66" charset="-78"/>
              </a:rPr>
              <a:t>في الفرد ثم تعود فتزدوج بعملية الاخصاب عند تكوين الزايكوت او </a:t>
            </a:r>
            <a:r>
              <a:rPr lang="ar-IQ" sz="3200" b="1" dirty="0" smtClean="0">
                <a:solidFill>
                  <a:srgbClr val="FF0000"/>
                </a:solidFill>
                <a:latin typeface="Arabic Typesetting" panose="03020402040406030203" pitchFamily="66" charset="-78"/>
                <a:cs typeface="Arabic Typesetting" panose="03020402040406030203" pitchFamily="66" charset="-78"/>
              </a:rPr>
              <a:t>الفرد الجديد</a:t>
            </a:r>
          </a:p>
          <a:p>
            <a:pPr algn="r" rtl="1"/>
            <a:r>
              <a:rPr lang="ar-IQ" sz="3200" b="1" dirty="0" smtClean="0">
                <a:solidFill>
                  <a:schemeClr val="accent1">
                    <a:lumMod val="50000"/>
                  </a:schemeClr>
                </a:solidFill>
                <a:latin typeface="Arabic Typesetting" panose="03020402040406030203" pitchFamily="66" charset="-78"/>
                <a:cs typeface="Arabic Typesetting" panose="03020402040406030203" pitchFamily="66" charset="-78"/>
              </a:rPr>
              <a:t>ويمكن صياغة قانون مندل الأول بالشكل الاتي-:</a:t>
            </a:r>
          </a:p>
          <a:p>
            <a:pPr marL="0" indent="0" algn="r" rtl="1">
              <a:buNone/>
            </a:pPr>
            <a:r>
              <a:rPr lang="ar-IQ" sz="3200" b="1" dirty="0" smtClean="0">
                <a:solidFill>
                  <a:schemeClr val="accent1">
                    <a:lumMod val="50000"/>
                  </a:schemeClr>
                </a:solidFill>
                <a:latin typeface="Arabic Typesetting" panose="03020402040406030203" pitchFamily="66" charset="-78"/>
                <a:cs typeface="Arabic Typesetting" panose="03020402040406030203" pitchFamily="66" charset="-78"/>
              </a:rPr>
              <a:t> اذا تزاوج فردان يختلفان فيما بينهما الزوج من الصفات، فان افراد الجيل الأول (الهجين) تظهر عليهما الصفة السائدة فقط. وفي الجيل الثاني تنعزل الصفات السائدة عن المتنحية بنسبة 3 سائد: 1 متنحي. وكما يلي:</a:t>
            </a:r>
            <a:endParaRPr lang="en-US" sz="3200" b="1" dirty="0" smtClean="0">
              <a:solidFill>
                <a:schemeClr val="accent1">
                  <a:lumMod val="50000"/>
                </a:schemeClr>
              </a:solidFill>
              <a:latin typeface="Arabic Typesetting" panose="03020402040406030203" pitchFamily="66" charset="-78"/>
              <a:cs typeface="Arabic Typesetting" panose="03020402040406030203" pitchFamily="66" charset="-78"/>
            </a:endParaRPr>
          </a:p>
          <a:p>
            <a:pPr marL="0" indent="0" algn="just" rtl="1">
              <a:lnSpc>
                <a:spcPct val="150000"/>
              </a:lnSpc>
              <a:buNone/>
            </a:pPr>
            <a:endParaRPr lang="en-US" sz="3200" b="1" dirty="0">
              <a:solidFill>
                <a:schemeClr val="accent1">
                  <a:lumMod val="50000"/>
                </a:schemeClr>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831037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02196" y="172620"/>
            <a:ext cx="10515600" cy="957165"/>
          </a:xfrm>
        </p:spPr>
        <p:txBody>
          <a:bodyPr>
            <a:normAutofit fontScale="90000"/>
          </a:bodyPr>
          <a:lstStyle/>
          <a:p>
            <a:pPr algn="r" rtl="1"/>
            <a:r>
              <a:rPr lang="en-US"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ar-IQ"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طريقة التهجين الأحادي </a:t>
            </a:r>
            <a:r>
              <a:rPr lang="en-US"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monohybrid Cross</a:t>
            </a:r>
            <a:r>
              <a:rPr lang="ar-IQ"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(الاباء نقية) </a:t>
            </a:r>
            <a:endParaRPr lang="ar-IQ" dirty="0"/>
          </a:p>
        </p:txBody>
      </p:sp>
      <p:pic>
        <p:nvPicPr>
          <p:cNvPr id="2050" name="Picture 2" descr="C:\Users\مكتب الشمس\Desktop\law-segregation-Mendel-Cross-strain-peas-gene.jpg"/>
          <p:cNvPicPr>
            <a:picLocks noGrp="1" noChangeAspect="1" noChangeArrowheads="1"/>
          </p:cNvPicPr>
          <p:nvPr>
            <p:ph idx="1"/>
          </p:nvPr>
        </p:nvPicPr>
        <p:blipFill>
          <a:blip r:embed="rId2" cstate="print"/>
          <a:srcRect/>
          <a:stretch>
            <a:fillRect/>
          </a:stretch>
        </p:blipFill>
        <p:spPr bwMode="auto">
          <a:xfrm>
            <a:off x="1703512" y="1322290"/>
            <a:ext cx="8712968" cy="5275062"/>
          </a:xfrm>
          <a:prstGeom prst="rect">
            <a:avLst/>
          </a:prstGeom>
          <a:noFill/>
        </p:spPr>
      </p:pic>
    </p:spTree>
    <p:extLst>
      <p:ext uri="{BB962C8B-B14F-4D97-AF65-F5344CB8AC3E}">
        <p14:creationId xmlns:p14="http://schemas.microsoft.com/office/powerpoint/2010/main" val="6209062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669280" y="384377"/>
            <a:ext cx="6348661" cy="924660"/>
          </a:xfrm>
        </p:spPr>
        <p:txBody>
          <a:bodyPr>
            <a:normAutofit/>
          </a:bodyPr>
          <a:lstStyle/>
          <a:p>
            <a:pPr algn="r" rtl="1"/>
            <a:r>
              <a:rPr lang="ar-IQ"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التلقيح الذاتي للجيل الأول </a:t>
            </a:r>
            <a:r>
              <a:rPr lang="en-US"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 F1</a:t>
            </a:r>
            <a:r>
              <a:rPr lang="ar-IQ"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ينتج الجيل الثاني </a:t>
            </a:r>
            <a:r>
              <a:rPr lang="en-US"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F2</a:t>
            </a:r>
            <a:r>
              <a:rPr lang="ar-IQ"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  </a:t>
            </a:r>
            <a:endParaRPr lang="ar-IQ"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endParaRPr>
          </a:p>
        </p:txBody>
      </p:sp>
      <p:pic>
        <p:nvPicPr>
          <p:cNvPr id="5122" name="Picture 2" descr="C:\Users\مكتب الشمس\Desktop\صور وراثة\4a-8c56-42b0-8d29-90c76b1ed11f.png"/>
          <p:cNvPicPr>
            <a:picLocks noGrp="1" noChangeAspect="1" noChangeArrowheads="1"/>
          </p:cNvPicPr>
          <p:nvPr>
            <p:ph idx="1"/>
          </p:nvPr>
        </p:nvPicPr>
        <p:blipFill>
          <a:blip r:embed="rId2" cstate="print"/>
          <a:srcRect/>
          <a:stretch>
            <a:fillRect/>
          </a:stretch>
        </p:blipFill>
        <p:spPr bwMode="auto">
          <a:xfrm>
            <a:off x="1524000" y="1484784"/>
            <a:ext cx="8974436" cy="5373216"/>
          </a:xfrm>
          <a:prstGeom prst="rect">
            <a:avLst/>
          </a:prstGeom>
          <a:noFill/>
        </p:spPr>
      </p:pic>
    </p:spTree>
    <p:extLst>
      <p:ext uri="{BB962C8B-B14F-4D97-AF65-F5344CB8AC3E}">
        <p14:creationId xmlns:p14="http://schemas.microsoft.com/office/powerpoint/2010/main" val="503537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883" y="115503"/>
            <a:ext cx="11636942" cy="6574055"/>
          </a:xfrm>
          <a:noFill/>
        </p:spPr>
        <p:txBody>
          <a:bodyPr>
            <a:noAutofit/>
          </a:bodyPr>
          <a:lstStyle/>
          <a:p>
            <a:pPr algn="ctr">
              <a:lnSpc>
                <a:spcPct val="100000"/>
              </a:lnSpc>
            </a:pPr>
            <a:r>
              <a:rPr lang="en-US" sz="2400" b="1" dirty="0">
                <a:solidFill>
                  <a:srgbClr val="FF0000"/>
                </a:solidFill>
                <a:latin typeface="Arabic Typesetting" panose="03020402040406030203" pitchFamily="66" charset="-78"/>
                <a:cs typeface="Arabic Typesetting" panose="03020402040406030203" pitchFamily="66" charset="-78"/>
              </a:rPr>
              <a:t>Parent (P</a:t>
            </a:r>
            <a:r>
              <a:rPr lang="en-US" sz="2400" b="1" dirty="0" smtClean="0">
                <a:solidFill>
                  <a:srgbClr val="FF0000"/>
                </a:solidFill>
                <a:latin typeface="Arabic Typesetting" panose="03020402040406030203" pitchFamily="66" charset="-78"/>
                <a:cs typeface="Arabic Typesetting" panose="03020402040406030203" pitchFamily="66" charset="-78"/>
              </a:rPr>
              <a:t>.)                </a:t>
            </a:r>
            <a:r>
              <a:rPr lang="en-US" sz="2400" b="1" dirty="0">
                <a:latin typeface="Arabic Typesetting" panose="03020402040406030203" pitchFamily="66" charset="-78"/>
                <a:cs typeface="Arabic Typesetting" panose="03020402040406030203" pitchFamily="66" charset="-78"/>
              </a:rPr>
              <a:t>Tall TT × </a:t>
            </a:r>
            <a:r>
              <a:rPr lang="en-US" sz="2400" b="1" dirty="0" err="1">
                <a:latin typeface="Arabic Typesetting" panose="03020402040406030203" pitchFamily="66" charset="-78"/>
                <a:cs typeface="Arabic Typesetting" panose="03020402040406030203" pitchFamily="66" charset="-78"/>
              </a:rPr>
              <a:t>tt</a:t>
            </a:r>
            <a:r>
              <a:rPr lang="en-US" sz="2400" b="1" dirty="0">
                <a:latin typeface="Arabic Typesetting" panose="03020402040406030203" pitchFamily="66" charset="-78"/>
                <a:cs typeface="Arabic Typesetting" panose="03020402040406030203" pitchFamily="66" charset="-78"/>
              </a:rPr>
              <a:t> </a:t>
            </a:r>
            <a:r>
              <a:rPr lang="en-US" sz="2400" b="1" dirty="0" smtClean="0">
                <a:latin typeface="Arabic Typesetting" panose="03020402040406030203" pitchFamily="66" charset="-78"/>
                <a:cs typeface="Arabic Typesetting" panose="03020402040406030203" pitchFamily="66" charset="-78"/>
              </a:rPr>
              <a:t>Short</a:t>
            </a:r>
          </a:p>
          <a:p>
            <a:pPr marL="0" indent="0" algn="ctr">
              <a:lnSpc>
                <a:spcPct val="100000"/>
              </a:lnSpc>
              <a:buNone/>
            </a:pPr>
            <a:r>
              <a:rPr lang="en-US" sz="2400" b="1" dirty="0" smtClean="0">
                <a:solidFill>
                  <a:srgbClr val="FF0000"/>
                </a:solidFill>
                <a:latin typeface="Arabic Typesetting" panose="03020402040406030203" pitchFamily="66" charset="-78"/>
                <a:cs typeface="Arabic Typesetting" panose="03020402040406030203" pitchFamily="66" charset="-78"/>
              </a:rPr>
              <a:t>Gamete (G.)                   </a:t>
            </a:r>
            <a:r>
              <a:rPr lang="en-US" sz="2400" b="1" dirty="0" smtClean="0">
                <a:latin typeface="Arabic Typesetting" panose="03020402040406030203" pitchFamily="66" charset="-78"/>
                <a:cs typeface="Arabic Typesetting" panose="03020402040406030203" pitchFamily="66" charset="-78"/>
              </a:rPr>
              <a:t>T                 </a:t>
            </a:r>
            <a:r>
              <a:rPr lang="en-US" sz="2400" b="1" dirty="0" err="1" smtClean="0">
                <a:latin typeface="Arabic Typesetting" panose="03020402040406030203" pitchFamily="66" charset="-78"/>
                <a:cs typeface="Arabic Typesetting" panose="03020402040406030203" pitchFamily="66" charset="-78"/>
              </a:rPr>
              <a:t>t</a:t>
            </a:r>
            <a:r>
              <a:rPr lang="en-US" sz="2400" b="1" dirty="0" smtClean="0">
                <a:latin typeface="Arabic Typesetting" panose="03020402040406030203" pitchFamily="66" charset="-78"/>
                <a:cs typeface="Arabic Typesetting" panose="03020402040406030203" pitchFamily="66" charset="-78"/>
              </a:rPr>
              <a:t> </a:t>
            </a:r>
          </a:p>
          <a:p>
            <a:pPr marL="0" indent="0" algn="ctr">
              <a:lnSpc>
                <a:spcPct val="100000"/>
              </a:lnSpc>
              <a:buNone/>
            </a:pPr>
            <a:r>
              <a:rPr lang="en-US" sz="2400" b="1" dirty="0" smtClean="0">
                <a:solidFill>
                  <a:srgbClr val="FF0000"/>
                </a:solidFill>
                <a:latin typeface="Arabic Typesetting" panose="03020402040406030203" pitchFamily="66" charset="-78"/>
                <a:cs typeface="Arabic Typesetting" panose="03020402040406030203" pitchFamily="66" charset="-78"/>
              </a:rPr>
              <a:t>First Filial (F1)                        </a:t>
            </a:r>
            <a:r>
              <a:rPr lang="en-US" sz="2400" b="1" dirty="0" err="1" smtClean="0">
                <a:latin typeface="Arabic Typesetting" panose="03020402040406030203" pitchFamily="66" charset="-78"/>
                <a:cs typeface="Arabic Typesetting" panose="03020402040406030203" pitchFamily="66" charset="-78"/>
              </a:rPr>
              <a:t>Tt</a:t>
            </a:r>
            <a:endParaRPr lang="en-US" sz="2400" b="1" dirty="0" smtClean="0">
              <a:latin typeface="Arabic Typesetting" panose="03020402040406030203" pitchFamily="66" charset="-78"/>
              <a:cs typeface="Arabic Typesetting" panose="03020402040406030203" pitchFamily="66" charset="-78"/>
            </a:endParaRPr>
          </a:p>
          <a:p>
            <a:pPr marL="0" indent="0" algn="ctr">
              <a:lnSpc>
                <a:spcPct val="100000"/>
              </a:lnSpc>
              <a:buNone/>
            </a:pPr>
            <a:r>
              <a:rPr lang="en-US" sz="2400" b="1" dirty="0" smtClean="0">
                <a:solidFill>
                  <a:srgbClr val="00B050"/>
                </a:solidFill>
                <a:latin typeface="Arabic Typesetting" panose="03020402040406030203" pitchFamily="66" charset="-78"/>
                <a:cs typeface="Arabic Typesetting" panose="03020402040406030203" pitchFamily="66" charset="-78"/>
              </a:rPr>
              <a:t>                                   Tall </a:t>
            </a:r>
            <a:r>
              <a:rPr lang="en-US" sz="2400" b="1" dirty="0">
                <a:solidFill>
                  <a:srgbClr val="00B050"/>
                </a:solidFill>
                <a:latin typeface="Arabic Typesetting" panose="03020402040406030203" pitchFamily="66" charset="-78"/>
                <a:cs typeface="Arabic Typesetting" panose="03020402040406030203" pitchFamily="66" charset="-78"/>
              </a:rPr>
              <a:t>Plants100</a:t>
            </a:r>
            <a:r>
              <a:rPr lang="ar-IQ" sz="2400" b="1" dirty="0">
                <a:solidFill>
                  <a:srgbClr val="00B050"/>
                </a:solidFill>
                <a:latin typeface="Arabic Typesetting" panose="03020402040406030203" pitchFamily="66" charset="-78"/>
                <a:cs typeface="Arabic Typesetting" panose="03020402040406030203" pitchFamily="66" charset="-78"/>
              </a:rPr>
              <a:t>٪</a:t>
            </a:r>
          </a:p>
          <a:p>
            <a:pPr marL="0" indent="0" algn="ctr" rtl="1">
              <a:lnSpc>
                <a:spcPct val="100000"/>
              </a:lnSpc>
              <a:buNone/>
            </a:pPr>
            <a:r>
              <a:rPr lang="ar-IQ" sz="2400" b="1" dirty="0">
                <a:solidFill>
                  <a:schemeClr val="accent1">
                    <a:lumMod val="50000"/>
                  </a:schemeClr>
                </a:solidFill>
                <a:latin typeface="Arabic Typesetting" panose="03020402040406030203" pitchFamily="66" charset="-78"/>
                <a:cs typeface="Arabic Typesetting" panose="03020402040406030203" pitchFamily="66" charset="-78"/>
              </a:rPr>
              <a:t>وعندما زرع نباتات الجيل الاول </a:t>
            </a:r>
            <a:r>
              <a:rPr lang="en-US" sz="2400" b="1" dirty="0">
                <a:solidFill>
                  <a:schemeClr val="accent1">
                    <a:lumMod val="50000"/>
                  </a:schemeClr>
                </a:solidFill>
                <a:latin typeface="Arabic Typesetting" panose="03020402040406030203" pitchFamily="66" charset="-78"/>
                <a:cs typeface="Arabic Typesetting" panose="03020402040406030203" pitchFamily="66" charset="-78"/>
              </a:rPr>
              <a:t>F1 </a:t>
            </a:r>
            <a:r>
              <a:rPr lang="ar-IQ" sz="2400" b="1" dirty="0" smtClean="0">
                <a:solidFill>
                  <a:schemeClr val="accent1">
                    <a:lumMod val="50000"/>
                  </a:schemeClr>
                </a:solidFill>
                <a:latin typeface="Arabic Typesetting" panose="03020402040406030203" pitchFamily="66" charset="-78"/>
                <a:cs typeface="Arabic Typesetting" panose="03020402040406030203" pitchFamily="66" charset="-78"/>
              </a:rPr>
              <a:t> وتركها </a:t>
            </a:r>
            <a:r>
              <a:rPr lang="ar-IQ" sz="2400" b="1" dirty="0">
                <a:solidFill>
                  <a:schemeClr val="accent1">
                    <a:lumMod val="50000"/>
                  </a:schemeClr>
                </a:solidFill>
                <a:latin typeface="Arabic Typesetting" panose="03020402040406030203" pitchFamily="66" charset="-78"/>
                <a:cs typeface="Arabic Typesetting" panose="03020402040406030203" pitchFamily="66" charset="-78"/>
              </a:rPr>
              <a:t>تتلقح </a:t>
            </a:r>
            <a:r>
              <a:rPr lang="ar-IQ" sz="2400" b="1" dirty="0" smtClean="0">
                <a:solidFill>
                  <a:schemeClr val="accent1">
                    <a:lumMod val="50000"/>
                  </a:schemeClr>
                </a:solidFill>
                <a:latin typeface="Arabic Typesetting" panose="03020402040406030203" pitchFamily="66" charset="-78"/>
                <a:cs typeface="Arabic Typesetting" panose="03020402040406030203" pitchFamily="66" charset="-78"/>
              </a:rPr>
              <a:t>ذاتيا </a:t>
            </a:r>
            <a:r>
              <a:rPr lang="en-US" sz="2400" b="1" dirty="0">
                <a:solidFill>
                  <a:schemeClr val="accent1">
                    <a:lumMod val="50000"/>
                  </a:schemeClr>
                </a:solidFill>
                <a:latin typeface="Arabic Typesetting" panose="03020402040406030203" pitchFamily="66" charset="-78"/>
                <a:cs typeface="Arabic Typesetting" panose="03020402040406030203" pitchFamily="66" charset="-78"/>
              </a:rPr>
              <a:t>Self </a:t>
            </a:r>
            <a:r>
              <a:rPr lang="en-US" sz="2400" b="1" dirty="0" smtClean="0">
                <a:solidFill>
                  <a:schemeClr val="accent1">
                    <a:lumMod val="50000"/>
                  </a:schemeClr>
                </a:solidFill>
                <a:latin typeface="Arabic Typesetting" panose="03020402040406030203" pitchFamily="66" charset="-78"/>
                <a:cs typeface="Arabic Typesetting" panose="03020402040406030203" pitchFamily="66" charset="-78"/>
              </a:rPr>
              <a:t>– Pollination</a:t>
            </a:r>
            <a:r>
              <a:rPr lang="ar-IQ" sz="2400" b="1" dirty="0" smtClean="0">
                <a:solidFill>
                  <a:schemeClr val="accent1">
                    <a:lumMod val="50000"/>
                  </a:schemeClr>
                </a:solidFill>
                <a:latin typeface="Arabic Typesetting" panose="03020402040406030203" pitchFamily="66" charset="-78"/>
                <a:cs typeface="Arabic Typesetting" panose="03020402040406030203" pitchFamily="66" charset="-78"/>
              </a:rPr>
              <a:t>  وبصورة </a:t>
            </a:r>
            <a:r>
              <a:rPr lang="ar-IQ" sz="2400" b="1" dirty="0">
                <a:solidFill>
                  <a:schemeClr val="accent1">
                    <a:lumMod val="50000"/>
                  </a:schemeClr>
                </a:solidFill>
                <a:latin typeface="Arabic Typesetting" panose="03020402040406030203" pitchFamily="66" charset="-78"/>
                <a:cs typeface="Arabic Typesetting" panose="03020402040406030203" pitchFamily="66" charset="-78"/>
              </a:rPr>
              <a:t>طبيعية </a:t>
            </a:r>
            <a:r>
              <a:rPr lang="en-US" sz="2400" b="1" dirty="0">
                <a:solidFill>
                  <a:schemeClr val="accent1">
                    <a:lumMod val="50000"/>
                  </a:schemeClr>
                </a:solidFill>
                <a:latin typeface="Arabic Typesetting" panose="03020402040406030203" pitchFamily="66" charset="-78"/>
                <a:cs typeface="Arabic Typesetting" panose="03020402040406030203" pitchFamily="66" charset="-78"/>
              </a:rPr>
              <a:t>Naturally </a:t>
            </a:r>
            <a:r>
              <a:rPr lang="ar-IQ" sz="2400" b="1" dirty="0">
                <a:solidFill>
                  <a:schemeClr val="accent1">
                    <a:lumMod val="50000"/>
                  </a:schemeClr>
                </a:solidFill>
                <a:latin typeface="Arabic Typesetting" panose="03020402040406030203" pitchFamily="66" charset="-78"/>
                <a:cs typeface="Arabic Typesetting" panose="03020402040406030203" pitchFamily="66" charset="-78"/>
              </a:rPr>
              <a:t>وكما </a:t>
            </a:r>
            <a:r>
              <a:rPr lang="ar-IQ" sz="2400" b="1" dirty="0" smtClean="0">
                <a:solidFill>
                  <a:schemeClr val="accent1">
                    <a:lumMod val="50000"/>
                  </a:schemeClr>
                </a:solidFill>
                <a:latin typeface="Arabic Typesetting" panose="03020402040406030203" pitchFamily="66" charset="-78"/>
                <a:cs typeface="Arabic Typesetting" panose="03020402040406030203" pitchFamily="66" charset="-78"/>
              </a:rPr>
              <a:t>يلي:</a:t>
            </a:r>
          </a:p>
          <a:p>
            <a:pPr marL="0" indent="0" algn="ctr">
              <a:lnSpc>
                <a:spcPct val="100000"/>
              </a:lnSpc>
              <a:buNone/>
            </a:pPr>
            <a:r>
              <a:rPr lang="en-US" sz="2400" b="1" dirty="0" smtClean="0">
                <a:latin typeface="Arabic Typesetting" panose="03020402040406030203" pitchFamily="66" charset="-78"/>
                <a:cs typeface="Arabic Typesetting" panose="03020402040406030203" pitchFamily="66" charset="-78"/>
              </a:rPr>
              <a:t>Parent (P.) </a:t>
            </a:r>
            <a:r>
              <a:rPr lang="ar-IQ" sz="2400" b="1" dirty="0" smtClean="0">
                <a:latin typeface="Arabic Typesetting" panose="03020402040406030203" pitchFamily="66" charset="-78"/>
                <a:cs typeface="Arabic Typesetting" panose="03020402040406030203" pitchFamily="66" charset="-78"/>
              </a:rPr>
              <a:t>    </a:t>
            </a:r>
            <a:r>
              <a:rPr lang="en-US" sz="2400" b="1" dirty="0" smtClean="0">
                <a:latin typeface="Arabic Typesetting" panose="03020402040406030203" pitchFamily="66" charset="-78"/>
                <a:cs typeface="Arabic Typesetting" panose="03020402040406030203" pitchFamily="66" charset="-78"/>
              </a:rPr>
              <a:t>    </a:t>
            </a:r>
            <a:r>
              <a:rPr lang="ar-IQ" sz="2400" b="1" dirty="0" smtClean="0">
                <a:latin typeface="Arabic Typesetting" panose="03020402040406030203" pitchFamily="66" charset="-78"/>
                <a:cs typeface="Arabic Typesetting" panose="03020402040406030203" pitchFamily="66" charset="-78"/>
              </a:rPr>
              <a:t>  </a:t>
            </a:r>
            <a:r>
              <a:rPr lang="en-US" sz="2400" b="1" dirty="0" err="1" smtClean="0">
                <a:latin typeface="Arabic Typesetting" panose="03020402040406030203" pitchFamily="66" charset="-78"/>
                <a:cs typeface="Arabic Typesetting" panose="03020402040406030203" pitchFamily="66" charset="-78"/>
              </a:rPr>
              <a:t>Tt</a:t>
            </a:r>
            <a:r>
              <a:rPr lang="en-US" sz="2400" b="1" dirty="0" smtClean="0">
                <a:latin typeface="Arabic Typesetting" panose="03020402040406030203" pitchFamily="66" charset="-78"/>
                <a:cs typeface="Arabic Typesetting" panose="03020402040406030203" pitchFamily="66" charset="-78"/>
              </a:rPr>
              <a:t> × </a:t>
            </a:r>
            <a:r>
              <a:rPr lang="en-US" sz="2400" b="1" dirty="0" err="1" smtClean="0">
                <a:latin typeface="Arabic Typesetting" panose="03020402040406030203" pitchFamily="66" charset="-78"/>
                <a:cs typeface="Arabic Typesetting" panose="03020402040406030203" pitchFamily="66" charset="-78"/>
              </a:rPr>
              <a:t>Tt</a:t>
            </a:r>
            <a:endParaRPr lang="en-US" sz="2400" b="1" dirty="0" smtClean="0">
              <a:latin typeface="Arabic Typesetting" panose="03020402040406030203" pitchFamily="66" charset="-78"/>
              <a:cs typeface="Arabic Typesetting" panose="03020402040406030203" pitchFamily="66" charset="-78"/>
            </a:endParaRPr>
          </a:p>
          <a:p>
            <a:pPr marL="0" indent="0" algn="ctr">
              <a:lnSpc>
                <a:spcPct val="100000"/>
              </a:lnSpc>
              <a:buNone/>
            </a:pPr>
            <a:r>
              <a:rPr lang="en-US" sz="2400" b="1" dirty="0" smtClean="0">
                <a:latin typeface="Arabic Typesetting" panose="03020402040406030203" pitchFamily="66" charset="-78"/>
                <a:cs typeface="Arabic Typesetting" panose="03020402040406030203" pitchFamily="66" charset="-78"/>
              </a:rPr>
              <a:t>Gamete </a:t>
            </a:r>
            <a:r>
              <a:rPr lang="en-US" sz="2400" b="1" dirty="0">
                <a:latin typeface="Arabic Typesetting" panose="03020402040406030203" pitchFamily="66" charset="-78"/>
                <a:cs typeface="Arabic Typesetting" panose="03020402040406030203" pitchFamily="66" charset="-78"/>
              </a:rPr>
              <a:t>(G</a:t>
            </a:r>
            <a:r>
              <a:rPr lang="en-US" sz="2400" b="1" dirty="0" smtClean="0">
                <a:latin typeface="Arabic Typesetting" panose="03020402040406030203" pitchFamily="66" charset="-78"/>
                <a:cs typeface="Arabic Typesetting" panose="03020402040406030203" pitchFamily="66" charset="-78"/>
              </a:rPr>
              <a:t>.)        </a:t>
            </a:r>
            <a:r>
              <a:rPr lang="en-US" sz="2400" b="1" dirty="0">
                <a:latin typeface="Arabic Typesetting" panose="03020402040406030203" pitchFamily="66" charset="-78"/>
                <a:cs typeface="Arabic Typesetting" panose="03020402040406030203" pitchFamily="66" charset="-78"/>
              </a:rPr>
              <a:t>T </a:t>
            </a:r>
            <a:r>
              <a:rPr lang="en-US" sz="2400" b="1" dirty="0" err="1">
                <a:latin typeface="Arabic Typesetting" panose="03020402040406030203" pitchFamily="66" charset="-78"/>
                <a:cs typeface="Arabic Typesetting" panose="03020402040406030203" pitchFamily="66" charset="-78"/>
              </a:rPr>
              <a:t>t</a:t>
            </a:r>
            <a:r>
              <a:rPr lang="en-US" sz="2400" b="1" dirty="0">
                <a:latin typeface="Arabic Typesetting" panose="03020402040406030203" pitchFamily="66" charset="-78"/>
                <a:cs typeface="Arabic Typesetting" panose="03020402040406030203" pitchFamily="66" charset="-78"/>
              </a:rPr>
              <a:t> </a:t>
            </a:r>
            <a:r>
              <a:rPr lang="en-US" sz="2400" b="1" dirty="0" smtClean="0">
                <a:latin typeface="Arabic Typesetting" panose="03020402040406030203" pitchFamily="66" charset="-78"/>
                <a:cs typeface="Arabic Typesetting" panose="03020402040406030203" pitchFamily="66" charset="-78"/>
              </a:rPr>
              <a:t>        </a:t>
            </a:r>
            <a:r>
              <a:rPr lang="en-US" sz="2400" b="1" dirty="0" err="1" smtClean="0">
                <a:latin typeface="Arabic Typesetting" panose="03020402040406030203" pitchFamily="66" charset="-78"/>
                <a:cs typeface="Arabic Typesetting" panose="03020402040406030203" pitchFamily="66" charset="-78"/>
              </a:rPr>
              <a:t>T</a:t>
            </a:r>
            <a:r>
              <a:rPr lang="en-US" sz="2400" b="1" dirty="0" smtClean="0">
                <a:latin typeface="Arabic Typesetting" panose="03020402040406030203" pitchFamily="66" charset="-78"/>
                <a:cs typeface="Arabic Typesetting" panose="03020402040406030203" pitchFamily="66" charset="-78"/>
              </a:rPr>
              <a:t> </a:t>
            </a:r>
            <a:r>
              <a:rPr lang="en-US" sz="2400" b="1" dirty="0" err="1">
                <a:latin typeface="Arabic Typesetting" panose="03020402040406030203" pitchFamily="66" charset="-78"/>
                <a:cs typeface="Arabic Typesetting" panose="03020402040406030203" pitchFamily="66" charset="-78"/>
              </a:rPr>
              <a:t>t</a:t>
            </a:r>
            <a:endParaRPr lang="en-US" sz="2400" b="1" dirty="0">
              <a:latin typeface="Arabic Typesetting" panose="03020402040406030203" pitchFamily="66" charset="-78"/>
              <a:cs typeface="Arabic Typesetting" panose="03020402040406030203" pitchFamily="66" charset="-78"/>
            </a:endParaRPr>
          </a:p>
          <a:p>
            <a:pPr marL="0" indent="0">
              <a:lnSpc>
                <a:spcPct val="100000"/>
              </a:lnSpc>
              <a:buNone/>
            </a:pPr>
            <a:r>
              <a:rPr lang="en-US" sz="2400" b="1" dirty="0">
                <a:solidFill>
                  <a:srgbClr val="FF0000"/>
                </a:solidFill>
                <a:latin typeface="Arabic Typesetting" panose="03020402040406030203" pitchFamily="66" charset="-78"/>
                <a:cs typeface="Arabic Typesetting" panose="03020402040406030203" pitchFamily="66" charset="-78"/>
              </a:rPr>
              <a:t>Second Filial (F2</a:t>
            </a:r>
            <a:r>
              <a:rPr lang="en-US" sz="2400" b="1" dirty="0" smtClean="0">
                <a:solidFill>
                  <a:srgbClr val="FF0000"/>
                </a:solidFill>
                <a:latin typeface="Arabic Typesetting" panose="03020402040406030203" pitchFamily="66" charset="-78"/>
                <a:cs typeface="Arabic Typesetting" panose="03020402040406030203" pitchFamily="66" charset="-78"/>
              </a:rPr>
              <a:t>)                                                                   </a:t>
            </a:r>
            <a:r>
              <a:rPr lang="en-US" sz="3200" b="1" dirty="0" smtClean="0">
                <a:latin typeface="Arabic Typesetting" panose="03020402040406030203" pitchFamily="66" charset="-78"/>
                <a:cs typeface="Arabic Typesetting" panose="03020402040406030203" pitchFamily="66" charset="-78"/>
              </a:rPr>
              <a:t>TT  (</a:t>
            </a:r>
            <a:r>
              <a:rPr lang="en-US" sz="3200" b="1" dirty="0" err="1" smtClean="0">
                <a:latin typeface="Arabic Typesetting" panose="03020402040406030203" pitchFamily="66" charset="-78"/>
                <a:cs typeface="Arabic Typesetting" panose="03020402040406030203" pitchFamily="66" charset="-78"/>
              </a:rPr>
              <a:t>Tt</a:t>
            </a:r>
            <a:r>
              <a:rPr lang="en-US" sz="3200" b="1" dirty="0" smtClean="0">
                <a:latin typeface="Arabic Typesetting" panose="03020402040406030203" pitchFamily="66" charset="-78"/>
                <a:cs typeface="Arabic Typesetting" panose="03020402040406030203" pitchFamily="66" charset="-78"/>
              </a:rPr>
              <a:t> </a:t>
            </a:r>
            <a:r>
              <a:rPr lang="en-US" sz="3200" b="1" dirty="0" err="1" smtClean="0">
                <a:latin typeface="Arabic Typesetting" panose="03020402040406030203" pitchFamily="66" charset="-78"/>
                <a:cs typeface="Arabic Typesetting" panose="03020402040406030203" pitchFamily="66" charset="-78"/>
              </a:rPr>
              <a:t>Tt</a:t>
            </a:r>
            <a:r>
              <a:rPr lang="en-US" sz="3200" b="1" dirty="0" smtClean="0">
                <a:latin typeface="Arabic Typesetting" panose="03020402040406030203" pitchFamily="66" charset="-78"/>
                <a:cs typeface="Arabic Typesetting" panose="03020402040406030203" pitchFamily="66" charset="-78"/>
              </a:rPr>
              <a:t>)  </a:t>
            </a:r>
            <a:r>
              <a:rPr lang="en-US" sz="3200" b="1" dirty="0" err="1" smtClean="0">
                <a:latin typeface="Arabic Typesetting" panose="03020402040406030203" pitchFamily="66" charset="-78"/>
                <a:cs typeface="Arabic Typesetting" panose="03020402040406030203" pitchFamily="66" charset="-78"/>
              </a:rPr>
              <a:t>tt</a:t>
            </a:r>
            <a:endParaRPr lang="en-US" sz="3200" b="1" dirty="0">
              <a:latin typeface="Arabic Typesetting" panose="03020402040406030203" pitchFamily="66" charset="-78"/>
              <a:cs typeface="Arabic Typesetting" panose="03020402040406030203" pitchFamily="66" charset="-78"/>
            </a:endParaRPr>
          </a:p>
          <a:p>
            <a:pPr marL="0" indent="0" algn="ctr">
              <a:lnSpc>
                <a:spcPct val="100000"/>
              </a:lnSpc>
              <a:buNone/>
            </a:pPr>
            <a:r>
              <a:rPr lang="en-US" sz="2400" b="1" dirty="0" smtClean="0">
                <a:latin typeface="Arabic Typesetting" panose="03020402040406030203" pitchFamily="66" charset="-78"/>
                <a:cs typeface="Arabic Typesetting" panose="03020402040406030203" pitchFamily="66" charset="-78"/>
              </a:rPr>
              <a:t>                         25</a:t>
            </a:r>
            <a:r>
              <a:rPr lang="en-US" sz="2400" b="1" dirty="0">
                <a:latin typeface="Arabic Typesetting" panose="03020402040406030203" pitchFamily="66" charset="-78"/>
                <a:cs typeface="Arabic Typesetting" panose="03020402040406030203" pitchFamily="66" charset="-78"/>
              </a:rPr>
              <a:t>% </a:t>
            </a:r>
            <a:r>
              <a:rPr lang="en-US" sz="2400" b="1" dirty="0" smtClean="0">
                <a:latin typeface="Arabic Typesetting" panose="03020402040406030203" pitchFamily="66" charset="-78"/>
                <a:cs typeface="Arabic Typesetting" panose="03020402040406030203" pitchFamily="66" charset="-78"/>
              </a:rPr>
              <a:t>     50</a:t>
            </a:r>
            <a:r>
              <a:rPr lang="en-US" sz="2400" b="1" dirty="0">
                <a:latin typeface="Arabic Typesetting" panose="03020402040406030203" pitchFamily="66" charset="-78"/>
                <a:cs typeface="Arabic Typesetting" panose="03020402040406030203" pitchFamily="66" charset="-78"/>
              </a:rPr>
              <a:t>% </a:t>
            </a:r>
            <a:r>
              <a:rPr lang="en-US" sz="2400" b="1" dirty="0" smtClean="0">
                <a:latin typeface="Arabic Typesetting" panose="03020402040406030203" pitchFamily="66" charset="-78"/>
                <a:cs typeface="Arabic Typesetting" panose="03020402040406030203" pitchFamily="66" charset="-78"/>
              </a:rPr>
              <a:t>    25</a:t>
            </a:r>
            <a:r>
              <a:rPr lang="en-US" sz="2400" b="1" dirty="0">
                <a:latin typeface="Arabic Typesetting" panose="03020402040406030203" pitchFamily="66" charset="-78"/>
                <a:cs typeface="Arabic Typesetting" panose="03020402040406030203" pitchFamily="66" charset="-78"/>
              </a:rPr>
              <a:t>%</a:t>
            </a:r>
          </a:p>
          <a:p>
            <a:pPr marL="0" indent="0" algn="ctr">
              <a:lnSpc>
                <a:spcPct val="100000"/>
              </a:lnSpc>
              <a:buNone/>
            </a:pPr>
            <a:r>
              <a:rPr lang="en-US" sz="2400" b="1" dirty="0" smtClean="0">
                <a:latin typeface="Arabic Typesetting" panose="03020402040406030203" pitchFamily="66" charset="-78"/>
                <a:cs typeface="Arabic Typesetting" panose="03020402040406030203" pitchFamily="66" charset="-78"/>
              </a:rPr>
              <a:t>                          Tall          </a:t>
            </a:r>
            <a:r>
              <a:rPr lang="en-US" sz="2400" b="1" dirty="0" err="1" smtClean="0">
                <a:latin typeface="Arabic Typesetting" panose="03020402040406030203" pitchFamily="66" charset="-78"/>
                <a:cs typeface="Arabic Typesetting" panose="03020402040406030203" pitchFamily="66" charset="-78"/>
              </a:rPr>
              <a:t>Tall</a:t>
            </a:r>
            <a:r>
              <a:rPr lang="en-US" sz="2400" b="1" dirty="0" smtClean="0">
                <a:latin typeface="Arabic Typesetting" panose="03020402040406030203" pitchFamily="66" charset="-78"/>
                <a:cs typeface="Arabic Typesetting" panose="03020402040406030203" pitchFamily="66" charset="-78"/>
              </a:rPr>
              <a:t>         Short</a:t>
            </a:r>
            <a:endParaRPr lang="en-US" sz="2400" b="1" dirty="0">
              <a:latin typeface="Arabic Typesetting" panose="03020402040406030203" pitchFamily="66" charset="-78"/>
              <a:cs typeface="Arabic Typesetting" panose="03020402040406030203" pitchFamily="66" charset="-78"/>
            </a:endParaRPr>
          </a:p>
          <a:p>
            <a:pPr marL="0" indent="0" algn="ctr">
              <a:lnSpc>
                <a:spcPct val="100000"/>
              </a:lnSpc>
              <a:buNone/>
            </a:pPr>
            <a:r>
              <a:rPr lang="en-US" sz="2400" b="1" dirty="0" smtClean="0">
                <a:latin typeface="Arabic Typesetting" panose="03020402040406030203" pitchFamily="66" charset="-78"/>
                <a:cs typeface="Arabic Typesetting" panose="03020402040406030203" pitchFamily="66" charset="-78"/>
              </a:rPr>
              <a:t>                   Homozygous     Heterozygous    </a:t>
            </a:r>
            <a:r>
              <a:rPr lang="en-US" sz="2400" b="1" dirty="0">
                <a:latin typeface="Arabic Typesetting" panose="03020402040406030203" pitchFamily="66" charset="-78"/>
                <a:cs typeface="Arabic Typesetting" panose="03020402040406030203" pitchFamily="66" charset="-78"/>
              </a:rPr>
              <a:t>Homozygous</a:t>
            </a:r>
          </a:p>
        </p:txBody>
      </p:sp>
      <p:cxnSp>
        <p:nvCxnSpPr>
          <p:cNvPr id="5" name="Straight Arrow Connector 4"/>
          <p:cNvCxnSpPr/>
          <p:nvPr/>
        </p:nvCxnSpPr>
        <p:spPr>
          <a:xfrm>
            <a:off x="7170821" y="2877954"/>
            <a:ext cx="163629" cy="3368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7087400" y="2877953"/>
            <a:ext cx="83421" cy="2887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H="1">
            <a:off x="6438500" y="2945331"/>
            <a:ext cx="158014" cy="2213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H="1">
            <a:off x="6596514" y="2877954"/>
            <a:ext cx="179671" cy="304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7586310" y="432335"/>
            <a:ext cx="219779" cy="2422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H="1">
            <a:off x="6776185" y="432335"/>
            <a:ext cx="166836" cy="2422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33316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627" y="1463040"/>
            <a:ext cx="12031579" cy="4713923"/>
          </a:xfrm>
        </p:spPr>
        <p:txBody>
          <a:bodyPr/>
          <a:lstStyle/>
          <a:p>
            <a:pPr algn="r" rtl="1"/>
            <a:r>
              <a:rPr lang="ar-IQ" b="1" dirty="0">
                <a:latin typeface="Arabic Typesetting" panose="03020402040406030203" pitchFamily="66" charset="-78"/>
                <a:cs typeface="Arabic Typesetting" panose="03020402040406030203" pitchFamily="66" charset="-78"/>
              </a:rPr>
              <a:t>يمكن أن نضع مثال اخر لتوضيح الامر وهو عن تجربة اجراها مندل حول صفة </a:t>
            </a:r>
            <a:r>
              <a:rPr lang="ar-IQ" b="1" dirty="0" smtClean="0">
                <a:latin typeface="Arabic Typesetting" panose="03020402040406030203" pitchFamily="66" charset="-78"/>
                <a:cs typeface="Arabic Typesetting" panose="03020402040406030203" pitchFamily="66" charset="-78"/>
              </a:rPr>
              <a:t>ملمس بذور </a:t>
            </a:r>
            <a:r>
              <a:rPr lang="ar-IQ" b="1" dirty="0">
                <a:latin typeface="Arabic Typesetting" panose="03020402040406030203" pitchFamily="66" charset="-78"/>
                <a:cs typeface="Arabic Typesetting" panose="03020402040406030203" pitchFamily="66" charset="-78"/>
              </a:rPr>
              <a:t>نباتات البزاليا </a:t>
            </a:r>
            <a:r>
              <a:rPr lang="ar-IQ" b="1" dirty="0" smtClean="0">
                <a:latin typeface="Arabic Typesetting" panose="03020402040406030203" pitchFamily="66" charset="-78"/>
                <a:cs typeface="Arabic Typesetting" panose="03020402040406030203" pitchFamily="66" charset="-78"/>
              </a:rPr>
              <a:t>املس </a:t>
            </a:r>
            <a:r>
              <a:rPr lang="en-US" b="1" dirty="0">
                <a:latin typeface="Arabic Typesetting" panose="03020402040406030203" pitchFamily="66" charset="-78"/>
                <a:cs typeface="Arabic Typesetting" panose="03020402040406030203" pitchFamily="66" charset="-78"/>
              </a:rPr>
              <a:t>Round </a:t>
            </a:r>
            <a:r>
              <a:rPr lang="ar-IQ" b="1" dirty="0">
                <a:latin typeface="Arabic Typesetting" panose="03020402040406030203" pitchFamily="66" charset="-78"/>
                <a:cs typeface="Arabic Typesetting" panose="03020402040406030203" pitchFamily="66" charset="-78"/>
              </a:rPr>
              <a:t>و مجعد </a:t>
            </a:r>
            <a:r>
              <a:rPr lang="en-US" b="1" dirty="0">
                <a:latin typeface="Arabic Typesetting" panose="03020402040406030203" pitchFamily="66" charset="-78"/>
                <a:cs typeface="Arabic Typesetting" panose="03020402040406030203" pitchFamily="66" charset="-78"/>
              </a:rPr>
              <a:t>Rough </a:t>
            </a:r>
            <a:r>
              <a:rPr lang="ar-IQ" b="1" dirty="0" smtClean="0">
                <a:latin typeface="Arabic Typesetting" panose="03020402040406030203" pitchFamily="66" charset="-78"/>
                <a:cs typeface="Arabic Typesetting" panose="03020402040406030203" pitchFamily="66" charset="-78"/>
              </a:rPr>
              <a:t>ووجد </a:t>
            </a:r>
            <a:r>
              <a:rPr lang="ar-IQ" b="1" dirty="0">
                <a:latin typeface="Arabic Typesetting" panose="03020402040406030203" pitchFamily="66" charset="-78"/>
                <a:cs typeface="Arabic Typesetting" panose="03020402040406030203" pitchFamily="66" charset="-78"/>
              </a:rPr>
              <a:t>ما يلي:</a:t>
            </a:r>
            <a:endParaRPr lang="en-US" b="1" dirty="0">
              <a:latin typeface="Arabic Typesetting" panose="03020402040406030203" pitchFamily="66" charset="-78"/>
              <a:cs typeface="Arabic Typesetting" panose="03020402040406030203" pitchFamily="66" charset="-78"/>
            </a:endParaRPr>
          </a:p>
        </p:txBody>
      </p:sp>
      <p:sp>
        <p:nvSpPr>
          <p:cNvPr id="4" name="Rectangle 3"/>
          <p:cNvSpPr/>
          <p:nvPr/>
        </p:nvSpPr>
        <p:spPr>
          <a:xfrm>
            <a:off x="86627" y="255965"/>
            <a:ext cx="12031580" cy="1077218"/>
          </a:xfrm>
          <a:prstGeom prst="rect">
            <a:avLst/>
          </a:prstGeom>
        </p:spPr>
        <p:txBody>
          <a:bodyPr wrap="square">
            <a:spAutoFit/>
          </a:bodyPr>
          <a:lstStyle/>
          <a:p>
            <a:pPr algn="r" rtl="1"/>
            <a:r>
              <a:rPr lang="ar-IQ" sz="3200" b="0" i="0" u="none" strike="noStrike" baseline="0" dirty="0" smtClean="0">
                <a:latin typeface="Arabic Typesetting" panose="03020402040406030203" pitchFamily="66" charset="-78"/>
                <a:cs typeface="Arabic Typesetting" panose="03020402040406030203" pitchFamily="66" charset="-78"/>
              </a:rPr>
              <a:t>وبذالك تكون نسبة النباتات الطويلة الى النباتات القصيرة هي 1:3 . ان الارقام الحقيقية</a:t>
            </a:r>
            <a:r>
              <a:rPr lang="en-US" sz="3200" b="0" i="0" u="none" strike="noStrike" baseline="0" dirty="0" smtClean="0">
                <a:latin typeface="Arabic Typesetting" panose="03020402040406030203" pitchFamily="66" charset="-78"/>
                <a:cs typeface="Arabic Typesetting" panose="03020402040406030203" pitchFamily="66" charset="-78"/>
              </a:rPr>
              <a:t>Real Numbers </a:t>
            </a:r>
            <a:r>
              <a:rPr lang="ar-IQ" sz="3200" b="0" i="0" u="none" strike="noStrike" baseline="0" dirty="0" smtClean="0">
                <a:latin typeface="Arabic Typesetting" panose="03020402040406030203" pitchFamily="66" charset="-78"/>
                <a:cs typeface="Arabic Typesetting" panose="03020402040406030203" pitchFamily="66" charset="-78"/>
              </a:rPr>
              <a:t> التي حصل عليها مندل فعلا هي: </a:t>
            </a:r>
            <a:r>
              <a:rPr lang="en-US" sz="3200" b="0" i="0" u="none" strike="noStrike" baseline="0" dirty="0" smtClean="0">
                <a:latin typeface="Arabic Typesetting" panose="03020402040406030203" pitchFamily="66" charset="-78"/>
                <a:cs typeface="Arabic Typesetting" panose="03020402040406030203" pitchFamily="66" charset="-78"/>
              </a:rPr>
              <a:t>Tall Plants = 798 , Short = Plants 266 </a:t>
            </a:r>
            <a:r>
              <a:rPr lang="ar-IQ" sz="3200" b="0" i="0" u="none" strike="noStrike" baseline="0" dirty="0" smtClean="0">
                <a:latin typeface="Arabic Typesetting" panose="03020402040406030203" pitchFamily="66" charset="-78"/>
                <a:cs typeface="Arabic Typesetting" panose="03020402040406030203" pitchFamily="66" charset="-78"/>
              </a:rPr>
              <a:t>وبذالك فان النسبة تكون: 266 : 798 وهي </a:t>
            </a:r>
            <a:r>
              <a:rPr lang="en-US" sz="3200" b="0" i="0" u="none" strike="noStrike" baseline="0" dirty="0" smtClean="0">
                <a:latin typeface="Arabic Typesetting" panose="03020402040406030203" pitchFamily="66" charset="-78"/>
                <a:cs typeface="Arabic Typesetting" panose="03020402040406030203" pitchFamily="66" charset="-78"/>
              </a:rPr>
              <a:t>Tall 3:1 </a:t>
            </a:r>
            <a:r>
              <a:rPr lang="en-US" sz="3200" b="0" i="0" u="none" strike="noStrike" baseline="0" dirty="0" err="1" smtClean="0">
                <a:latin typeface="Arabic Typesetting" panose="03020402040406030203" pitchFamily="66" charset="-78"/>
                <a:cs typeface="Arabic Typesetting" panose="03020402040406030203" pitchFamily="66" charset="-78"/>
              </a:rPr>
              <a:t>Shor</a:t>
            </a:r>
            <a:endParaRPr lang="en-US" sz="3200" dirty="0">
              <a:latin typeface="Arabic Typesetting" panose="03020402040406030203" pitchFamily="66" charset="-78"/>
              <a:cs typeface="Arabic Typesetting" panose="03020402040406030203" pitchFamily="66" charset="-78"/>
            </a:endParaRPr>
          </a:p>
        </p:txBody>
      </p:sp>
      <p:pic>
        <p:nvPicPr>
          <p:cNvPr id="6" name="Content Placeholder 3"/>
          <p:cNvPicPr>
            <a:picLocks noChangeAspect="1"/>
          </p:cNvPicPr>
          <p:nvPr/>
        </p:nvPicPr>
        <p:blipFill rotWithShape="1">
          <a:blip r:embed="rId2"/>
          <a:srcRect l="35898" t="47189" r="15700" b="29142"/>
          <a:stretch/>
        </p:blipFill>
        <p:spPr>
          <a:xfrm>
            <a:off x="3513221" y="1992429"/>
            <a:ext cx="5409398" cy="1838425"/>
          </a:xfrm>
          <a:prstGeom prst="rect">
            <a:avLst/>
          </a:prstGeom>
        </p:spPr>
      </p:pic>
      <p:pic>
        <p:nvPicPr>
          <p:cNvPr id="7" name="Content Placeholder 5"/>
          <p:cNvPicPr>
            <a:picLocks noChangeAspect="1"/>
          </p:cNvPicPr>
          <p:nvPr/>
        </p:nvPicPr>
        <p:blipFill rotWithShape="1">
          <a:blip r:embed="rId3"/>
          <a:srcRect l="35774" t="66650" r="9728" b="10789"/>
          <a:stretch/>
        </p:blipFill>
        <p:spPr>
          <a:xfrm>
            <a:off x="3705727" y="4042600"/>
            <a:ext cx="5698156" cy="1175511"/>
          </a:xfrm>
          <a:prstGeom prst="rect">
            <a:avLst/>
          </a:prstGeom>
        </p:spPr>
      </p:pic>
      <p:pic>
        <p:nvPicPr>
          <p:cNvPr id="8" name="Content Placeholder 7"/>
          <p:cNvPicPr>
            <a:picLocks noChangeAspect="1"/>
          </p:cNvPicPr>
          <p:nvPr/>
        </p:nvPicPr>
        <p:blipFill rotWithShape="1">
          <a:blip r:embed="rId4"/>
          <a:srcRect l="37640" t="72335" r="26027" b="8174"/>
          <a:stretch/>
        </p:blipFill>
        <p:spPr>
          <a:xfrm>
            <a:off x="3590224" y="5283040"/>
            <a:ext cx="4254365" cy="1098510"/>
          </a:xfrm>
          <a:prstGeom prst="rect">
            <a:avLst/>
          </a:prstGeom>
        </p:spPr>
      </p:pic>
      <p:sp>
        <p:nvSpPr>
          <p:cNvPr id="9" name="Rectangle 8"/>
          <p:cNvSpPr/>
          <p:nvPr/>
        </p:nvSpPr>
        <p:spPr>
          <a:xfrm>
            <a:off x="7844589" y="5807631"/>
            <a:ext cx="428322" cy="400110"/>
          </a:xfrm>
          <a:prstGeom prst="rect">
            <a:avLst/>
          </a:prstGeom>
        </p:spPr>
        <p:txBody>
          <a:bodyPr wrap="none">
            <a:spAutoFit/>
          </a:bodyPr>
          <a:lstStyle/>
          <a:p>
            <a:r>
              <a:rPr lang="ar-IQ" sz="2000" b="1" dirty="0" smtClean="0">
                <a:latin typeface="Arabic Typesetting" panose="03020402040406030203" pitchFamily="66" charset="-78"/>
                <a:cs typeface="Arabic Typesetting" panose="03020402040406030203" pitchFamily="66" charset="-78"/>
              </a:rPr>
              <a:t>مجعد</a:t>
            </a:r>
            <a:endParaRPr lang="en-US" sz="20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534823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0547" t="33252" r="27769" b="10563"/>
          <a:stretch/>
        </p:blipFill>
        <p:spPr>
          <a:xfrm>
            <a:off x="5727030" y="85993"/>
            <a:ext cx="6464970" cy="3850105"/>
          </a:xfrm>
          <a:prstGeom prst="rect">
            <a:avLst/>
          </a:prstGeom>
        </p:spPr>
      </p:pic>
      <p:pic>
        <p:nvPicPr>
          <p:cNvPr id="6" name="Content Placeholder 3"/>
          <p:cNvPicPr>
            <a:picLocks noChangeAspect="1"/>
          </p:cNvPicPr>
          <p:nvPr/>
        </p:nvPicPr>
        <p:blipFill rotWithShape="1">
          <a:blip r:embed="rId3"/>
          <a:srcRect l="29428" t="29714" r="27272" b="11225"/>
          <a:stretch/>
        </p:blipFill>
        <p:spPr>
          <a:xfrm>
            <a:off x="0" y="0"/>
            <a:ext cx="5727030" cy="6987941"/>
          </a:xfrm>
          <a:prstGeom prst="rect">
            <a:avLst/>
          </a:prstGeom>
        </p:spPr>
      </p:pic>
      <p:pic>
        <p:nvPicPr>
          <p:cNvPr id="7" name="Content Placeholder 3"/>
          <p:cNvPicPr>
            <a:picLocks noChangeAspect="1"/>
          </p:cNvPicPr>
          <p:nvPr/>
        </p:nvPicPr>
        <p:blipFill rotWithShape="1">
          <a:blip r:embed="rId4"/>
          <a:srcRect l="29926" t="25955" r="27147" b="16091"/>
          <a:stretch/>
        </p:blipFill>
        <p:spPr>
          <a:xfrm>
            <a:off x="5727030" y="3936098"/>
            <a:ext cx="6554806" cy="2921902"/>
          </a:xfrm>
          <a:prstGeom prst="rect">
            <a:avLst/>
          </a:prstGeom>
        </p:spPr>
      </p:pic>
    </p:spTree>
    <p:extLst>
      <p:ext uri="{BB962C8B-B14F-4D97-AF65-F5344CB8AC3E}">
        <p14:creationId xmlns:p14="http://schemas.microsoft.com/office/powerpoint/2010/main" val="3741565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7267" t="23298" r="35733" b="12110"/>
          <a:stretch/>
        </p:blipFill>
        <p:spPr>
          <a:xfrm>
            <a:off x="2252312" y="0"/>
            <a:ext cx="7757962" cy="6858000"/>
          </a:xfrm>
          <a:prstGeom prst="rect">
            <a:avLst/>
          </a:prstGeom>
        </p:spPr>
      </p:pic>
    </p:spTree>
    <p:extLst>
      <p:ext uri="{BB962C8B-B14F-4D97-AF65-F5344CB8AC3E}">
        <p14:creationId xmlns:p14="http://schemas.microsoft.com/office/powerpoint/2010/main" val="2846299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0724" y="519131"/>
            <a:ext cx="3634338" cy="1030538"/>
          </a:xfrm>
        </p:spPr>
        <p:txBody>
          <a:bodyPr/>
          <a:lstStyle/>
          <a:p>
            <a:pPr algn="r"/>
            <a:r>
              <a:rPr lang="ar-IQ"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ndalus" panose="02020603050405020304" pitchFamily="18" charset="-78"/>
                <a:cs typeface="Andalus" panose="02020603050405020304" pitchFamily="18" charset="-78"/>
              </a:rPr>
              <a:t>قانون مندل الثاني</a:t>
            </a:r>
            <a:endPar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0" y="1825625"/>
            <a:ext cx="12041204" cy="4351338"/>
          </a:xfrm>
        </p:spPr>
        <p:txBody>
          <a:bodyPr>
            <a:normAutofit/>
          </a:bodyPr>
          <a:lstStyle/>
          <a:p>
            <a:pPr algn="justLow" rtl="1"/>
            <a:r>
              <a:rPr lang="ar-IQ" sz="36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التوزيع </a:t>
            </a:r>
            <a:r>
              <a:rPr lang="ar-IQ" sz="36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المستقل  </a:t>
            </a:r>
            <a:r>
              <a:rPr lang="en-US" sz="36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Law of Independent Assortment</a:t>
            </a:r>
          </a:p>
          <a:p>
            <a:pPr algn="justLow" rtl="1"/>
            <a:r>
              <a:rPr lang="ar-IQ" sz="3600" dirty="0">
                <a:latin typeface="Arabic Typesetting" panose="03020402040406030203" pitchFamily="66" charset="-78"/>
                <a:cs typeface="Arabic Typesetting" panose="03020402040406030203" pitchFamily="66" charset="-78"/>
              </a:rPr>
              <a:t>”ينعزل عاملا كل صفة بصورة مستقلة عن انعزال عاملي الصفة الأخرى ”.</a:t>
            </a:r>
          </a:p>
          <a:p>
            <a:pPr algn="justLow" rtl="1"/>
            <a:endParaRPr lang="ar-IQ" sz="3600" dirty="0">
              <a:latin typeface="Arabic Typesetting" panose="03020402040406030203" pitchFamily="66" charset="-78"/>
              <a:cs typeface="Arabic Typesetting" panose="03020402040406030203" pitchFamily="66" charset="-78"/>
            </a:endParaRPr>
          </a:p>
          <a:p>
            <a:pPr algn="justLow" rtl="1"/>
            <a:r>
              <a:rPr lang="ar-IQ" sz="3600" dirty="0">
                <a:latin typeface="Arabic Typesetting" panose="03020402040406030203" pitchFamily="66" charset="-78"/>
                <a:cs typeface="Arabic Typesetting" panose="03020402040406030203" pitchFamily="66" charset="-78"/>
              </a:rPr>
              <a:t>أما قانون </a:t>
            </a:r>
            <a:r>
              <a:rPr lang="ar-IQ" sz="3600" b="1" dirty="0">
                <a:ln w="22225">
                  <a:solidFill>
                    <a:schemeClr val="accent2"/>
                  </a:solidFill>
                  <a:prstDash val="solid"/>
                </a:ln>
                <a:solidFill>
                  <a:schemeClr val="accent2">
                    <a:lumMod val="40000"/>
                    <a:lumOff val="60000"/>
                  </a:schemeClr>
                </a:solidFill>
                <a:latin typeface="Arabic Typesetting" panose="03020402040406030203" pitchFamily="66" charset="-78"/>
                <a:cs typeface="Arabic Typesetting" panose="03020402040406030203" pitchFamily="66" charset="-78"/>
              </a:rPr>
              <a:t>السيادة</a:t>
            </a:r>
            <a:r>
              <a:rPr lang="ar-IQ" sz="3600" dirty="0">
                <a:latin typeface="Arabic Typesetting" panose="03020402040406030203" pitchFamily="66" charset="-78"/>
                <a:cs typeface="Arabic Typesetting" panose="03020402040406030203" pitchFamily="66" charset="-78"/>
              </a:rPr>
              <a:t> فهو ينص على إن ظهور نمط  مظهري لصفة معينة  والذي يمنع ظهور النمط المظهري الأخر للصفة في الجيل الاول ويسمح له بالظهور في الجيل الثاني هو ما يسمى بالسيادة  (اي احد النمطين يمنع ظهور النمط الآخر) </a:t>
            </a:r>
          </a:p>
          <a:p>
            <a:pPr algn="r" rtl="1"/>
            <a:endParaRPr lang="en-US" sz="3600"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843973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166712" y="438453"/>
            <a:ext cx="6062666" cy="764705"/>
          </a:xfrm>
        </p:spPr>
        <p:txBody>
          <a:bodyPr>
            <a:normAutofit/>
          </a:bodyPr>
          <a:lstStyle/>
          <a:p>
            <a:pPr algn="r" rtl="1"/>
            <a:r>
              <a:rPr lang="ar-IQ"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طريقة التهجين الثنائي </a:t>
            </a:r>
            <a:r>
              <a:rPr lang="en-US"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Dihybrid  Cross</a:t>
            </a:r>
            <a:endParaRPr lang="ar-IQ" dirty="0">
              <a:latin typeface="Arabic Typesetting" panose="03020402040406030203" pitchFamily="66" charset="-78"/>
              <a:cs typeface="Arabic Typesetting" panose="03020402040406030203" pitchFamily="66" charset="-78"/>
            </a:endParaRPr>
          </a:p>
        </p:txBody>
      </p:sp>
      <p:pic>
        <p:nvPicPr>
          <p:cNvPr id="1026" name="Picture 2" descr="C:\Users\مكتب الشمس\Desktop\Dihybrid-Cross (1).png"/>
          <p:cNvPicPr>
            <a:picLocks noGrp="1" noChangeAspect="1" noChangeArrowheads="1"/>
          </p:cNvPicPr>
          <p:nvPr>
            <p:ph idx="1"/>
          </p:nvPr>
        </p:nvPicPr>
        <p:blipFill rotWithShape="1">
          <a:blip r:embed="rId2" cstate="print"/>
          <a:srcRect l="5544" t="7063" b="3015"/>
          <a:stretch/>
        </p:blipFill>
        <p:spPr bwMode="auto">
          <a:xfrm>
            <a:off x="2098307" y="1203158"/>
            <a:ext cx="8637069" cy="5582653"/>
          </a:xfrm>
          <a:prstGeom prst="rect">
            <a:avLst/>
          </a:prstGeom>
          <a:noFill/>
        </p:spPr>
      </p:pic>
    </p:spTree>
    <p:extLst>
      <p:ext uri="{BB962C8B-B14F-4D97-AF65-F5344CB8AC3E}">
        <p14:creationId xmlns:p14="http://schemas.microsoft.com/office/powerpoint/2010/main" val="22075944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377" y="285583"/>
            <a:ext cx="12124623" cy="4351338"/>
          </a:xfrm>
        </p:spPr>
        <p:txBody>
          <a:bodyPr>
            <a:normAutofit/>
          </a:bodyPr>
          <a:lstStyle/>
          <a:p>
            <a:pPr algn="just" rtl="1">
              <a:lnSpc>
                <a:spcPct val="150000"/>
              </a:lnSpc>
            </a:pPr>
            <a:r>
              <a:rPr lang="ar-IQ" sz="3200" b="1" dirty="0">
                <a:latin typeface="Arabic Typesetting" panose="03020402040406030203" pitchFamily="66" charset="-78"/>
                <a:cs typeface="Arabic Typesetting" panose="03020402040406030203" pitchFamily="66" charset="-78"/>
              </a:rPr>
              <a:t>تم تضريب نبات طويل </a:t>
            </a:r>
            <a:r>
              <a:rPr lang="ar-IQ" sz="3200" b="1" dirty="0" smtClean="0">
                <a:latin typeface="Arabic Typesetting" panose="03020402040406030203" pitchFamily="66" charset="-78"/>
                <a:cs typeface="Arabic Typesetting" panose="03020402040406030203" pitchFamily="66" charset="-78"/>
              </a:rPr>
              <a:t>(</a:t>
            </a:r>
            <a:r>
              <a:rPr lang="en-US" sz="3200" b="1" dirty="0" smtClean="0">
                <a:latin typeface="Arabic Typesetting" panose="03020402040406030203" pitchFamily="66" charset="-78"/>
                <a:cs typeface="Arabic Typesetting" panose="03020402040406030203" pitchFamily="66" charset="-78"/>
              </a:rPr>
              <a:t>Tall </a:t>
            </a:r>
            <a:r>
              <a:rPr lang="en-US" sz="3200" b="1" dirty="0">
                <a:latin typeface="Arabic Typesetting" panose="03020402040406030203" pitchFamily="66" charset="-78"/>
                <a:cs typeface="Arabic Typesetting" panose="03020402040406030203" pitchFamily="66" charset="-78"/>
              </a:rPr>
              <a:t>(TT </a:t>
            </a:r>
            <a:r>
              <a:rPr lang="ar-IQ" sz="3200" b="1" dirty="0">
                <a:latin typeface="Arabic Typesetting" panose="03020402040406030203" pitchFamily="66" charset="-78"/>
                <a:cs typeface="Arabic Typesetting" panose="03020402040406030203" pitchFamily="66" charset="-78"/>
              </a:rPr>
              <a:t>وله ازهار حمراء </a:t>
            </a:r>
            <a:r>
              <a:rPr lang="ar-IQ" sz="3200" b="1" dirty="0" smtClean="0">
                <a:latin typeface="Arabic Typesetting" panose="03020402040406030203" pitchFamily="66" charset="-78"/>
                <a:cs typeface="Arabic Typesetting" panose="03020402040406030203" pitchFamily="66" charset="-78"/>
              </a:rPr>
              <a:t>اللون(</a:t>
            </a:r>
            <a:r>
              <a:rPr lang="en-US" sz="3200" b="1" dirty="0" smtClean="0">
                <a:latin typeface="Arabic Typesetting" panose="03020402040406030203" pitchFamily="66" charset="-78"/>
                <a:cs typeface="Arabic Typesetting" panose="03020402040406030203" pitchFamily="66" charset="-78"/>
              </a:rPr>
              <a:t>Red (RR </a:t>
            </a:r>
            <a:r>
              <a:rPr lang="ar-IQ" sz="3200" b="1" dirty="0" smtClean="0">
                <a:latin typeface="Arabic Typesetting" panose="03020402040406030203" pitchFamily="66" charset="-78"/>
                <a:cs typeface="Arabic Typesetting" panose="03020402040406030203" pitchFamily="66" charset="-78"/>
              </a:rPr>
              <a:t> وبهذا يكون</a:t>
            </a:r>
            <a:r>
              <a:rPr lang="en-US" sz="3200" b="1" dirty="0" smtClean="0">
                <a:latin typeface="Arabic Typesetting" panose="03020402040406030203" pitchFamily="66" charset="-78"/>
                <a:cs typeface="Arabic Typesetting" panose="03020402040406030203" pitchFamily="66" charset="-78"/>
              </a:rPr>
              <a:t>Red </a:t>
            </a:r>
            <a:r>
              <a:rPr lang="en-US" sz="3200" b="1" dirty="0">
                <a:latin typeface="Arabic Typesetting" panose="03020402040406030203" pitchFamily="66" charset="-78"/>
                <a:cs typeface="Arabic Typesetting" panose="03020402040406030203" pitchFamily="66" charset="-78"/>
              </a:rPr>
              <a:t>- Tall </a:t>
            </a:r>
            <a:r>
              <a:rPr lang="en-US" sz="3200" b="1" dirty="0" smtClean="0">
                <a:latin typeface="Arabic Typesetting" panose="03020402040406030203" pitchFamily="66" charset="-78"/>
                <a:cs typeface="Arabic Typesetting" panose="03020402040406030203" pitchFamily="66" charset="-78"/>
              </a:rPr>
              <a:t> </a:t>
            </a:r>
            <a:r>
              <a:rPr lang="ar-IQ" sz="3200" b="1" dirty="0" smtClean="0">
                <a:latin typeface="Arabic Typesetting" panose="03020402040406030203" pitchFamily="66" charset="-78"/>
                <a:cs typeface="Arabic Typesetting" panose="03020402040406030203" pitchFamily="66" charset="-78"/>
              </a:rPr>
              <a:t> ورمز </a:t>
            </a:r>
            <a:r>
              <a:rPr lang="ar-IQ" sz="3200" b="1" dirty="0">
                <a:latin typeface="Arabic Typesetting" panose="03020402040406030203" pitchFamily="66" charset="-78"/>
                <a:cs typeface="Arabic Typesetting" panose="03020402040406030203" pitchFamily="66" charset="-78"/>
              </a:rPr>
              <a:t>النبات </a:t>
            </a:r>
            <a:r>
              <a:rPr lang="en-US" sz="3200" b="1" dirty="0">
                <a:latin typeface="Arabic Typesetting" panose="03020402040406030203" pitchFamily="66" charset="-78"/>
                <a:cs typeface="Arabic Typesetting" panose="03020402040406030203" pitchFamily="66" charset="-78"/>
              </a:rPr>
              <a:t>TTRR </a:t>
            </a:r>
            <a:r>
              <a:rPr lang="ar-IQ" sz="3200" b="1" dirty="0">
                <a:latin typeface="Arabic Typesetting" panose="03020402040406030203" pitchFamily="66" charset="-78"/>
                <a:cs typeface="Arabic Typesetting" panose="03020402040406030203" pitchFamily="66" charset="-78"/>
              </a:rPr>
              <a:t>مع نبات اخر قصير الساق </a:t>
            </a:r>
            <a:r>
              <a:rPr lang="ar-IQ" sz="3200" b="1" dirty="0" smtClean="0">
                <a:latin typeface="Arabic Typesetting" panose="03020402040406030203" pitchFamily="66" charset="-78"/>
                <a:cs typeface="Arabic Typesetting" panose="03020402040406030203" pitchFamily="66" charset="-78"/>
              </a:rPr>
              <a:t>)</a:t>
            </a:r>
            <a:r>
              <a:rPr lang="en-US" sz="3200" b="1" dirty="0" smtClean="0">
                <a:latin typeface="Arabic Typesetting" panose="03020402040406030203" pitchFamily="66" charset="-78"/>
                <a:cs typeface="Arabic Typesetting" panose="03020402040406030203" pitchFamily="66" charset="-78"/>
              </a:rPr>
              <a:t>Short ( </a:t>
            </a:r>
            <a:r>
              <a:rPr lang="en-US" sz="3200" b="1" dirty="0" err="1" smtClean="0">
                <a:latin typeface="Arabic Typesetting" panose="03020402040406030203" pitchFamily="66" charset="-78"/>
                <a:cs typeface="Arabic Typesetting" panose="03020402040406030203" pitchFamily="66" charset="-78"/>
              </a:rPr>
              <a:t>tt</a:t>
            </a:r>
            <a:r>
              <a:rPr lang="en-US" sz="3200" b="1" dirty="0" smtClean="0">
                <a:latin typeface="Arabic Typesetting" panose="03020402040406030203" pitchFamily="66" charset="-78"/>
                <a:cs typeface="Arabic Typesetting" panose="03020402040406030203" pitchFamily="66" charset="-78"/>
              </a:rPr>
              <a:t> </a:t>
            </a:r>
            <a:r>
              <a:rPr lang="ar-IQ" sz="3200" b="1" dirty="0" smtClean="0">
                <a:latin typeface="Arabic Typesetting" panose="03020402040406030203" pitchFamily="66" charset="-78"/>
                <a:cs typeface="Arabic Typesetting" panose="03020402040406030203" pitchFamily="66" charset="-78"/>
              </a:rPr>
              <a:t> وازهاره </a:t>
            </a:r>
            <a:r>
              <a:rPr lang="ar-IQ" sz="3200" b="1" dirty="0">
                <a:latin typeface="Arabic Typesetting" panose="03020402040406030203" pitchFamily="66" charset="-78"/>
                <a:cs typeface="Arabic Typesetting" panose="03020402040406030203" pitchFamily="66" charset="-78"/>
              </a:rPr>
              <a:t>بيضاء اللون </a:t>
            </a:r>
            <a:r>
              <a:rPr lang="ar-IQ" sz="3200" b="1" dirty="0" smtClean="0">
                <a:latin typeface="Arabic Typesetting" panose="03020402040406030203" pitchFamily="66" charset="-78"/>
                <a:cs typeface="Arabic Typesetting" panose="03020402040406030203" pitchFamily="66" charset="-78"/>
              </a:rPr>
              <a:t>(</a:t>
            </a:r>
            <a:r>
              <a:rPr lang="en-US" sz="3200" b="1" dirty="0" smtClean="0">
                <a:latin typeface="Arabic Typesetting" panose="03020402040406030203" pitchFamily="66" charset="-78"/>
                <a:cs typeface="Arabic Typesetting" panose="03020402040406030203" pitchFamily="66" charset="-78"/>
              </a:rPr>
              <a:t>white </a:t>
            </a:r>
            <a:r>
              <a:rPr lang="en-US" sz="3200" b="1" dirty="0">
                <a:latin typeface="Arabic Typesetting" panose="03020402040406030203" pitchFamily="66" charset="-78"/>
                <a:cs typeface="Arabic Typesetting" panose="03020402040406030203" pitchFamily="66" charset="-78"/>
              </a:rPr>
              <a:t>(</a:t>
            </a:r>
            <a:r>
              <a:rPr lang="en-US" sz="3200" b="1" dirty="0" err="1">
                <a:latin typeface="Arabic Typesetting" panose="03020402040406030203" pitchFamily="66" charset="-78"/>
                <a:cs typeface="Arabic Typesetting" panose="03020402040406030203" pitchFamily="66" charset="-78"/>
              </a:rPr>
              <a:t>rr</a:t>
            </a:r>
            <a:r>
              <a:rPr lang="en-US" sz="3200" b="1" dirty="0">
                <a:latin typeface="Arabic Typesetting" panose="03020402040406030203" pitchFamily="66" charset="-78"/>
                <a:cs typeface="Arabic Typesetting" panose="03020402040406030203" pitchFamily="66" charset="-78"/>
              </a:rPr>
              <a:t> </a:t>
            </a:r>
            <a:r>
              <a:rPr lang="ar-IQ" sz="3200" b="1" dirty="0">
                <a:latin typeface="Arabic Typesetting" panose="03020402040406030203" pitchFamily="66" charset="-78"/>
                <a:cs typeface="Arabic Typesetting" panose="03020402040406030203" pitchFamily="66" charset="-78"/>
              </a:rPr>
              <a:t>وبذا يكون تركيبة الوراثي </a:t>
            </a:r>
            <a:r>
              <a:rPr lang="en-US" sz="3200" b="1" dirty="0">
                <a:latin typeface="Arabic Typesetting" panose="03020402040406030203" pitchFamily="66" charset="-78"/>
                <a:cs typeface="Arabic Typesetting" panose="03020402040406030203" pitchFamily="66" charset="-78"/>
              </a:rPr>
              <a:t>White- Short </a:t>
            </a:r>
            <a:r>
              <a:rPr lang="en-US" sz="3200" b="1" dirty="0" err="1">
                <a:latin typeface="Arabic Typesetting" panose="03020402040406030203" pitchFamily="66" charset="-78"/>
                <a:cs typeface="Arabic Typesetting" panose="03020402040406030203" pitchFamily="66" charset="-78"/>
              </a:rPr>
              <a:t>ttrr</a:t>
            </a:r>
            <a:r>
              <a:rPr lang="en-US" sz="3200" b="1" dirty="0">
                <a:latin typeface="Arabic Typesetting" panose="03020402040406030203" pitchFamily="66" charset="-78"/>
                <a:cs typeface="Arabic Typesetting" panose="03020402040406030203" pitchFamily="66" charset="-78"/>
              </a:rPr>
              <a:t> .</a:t>
            </a:r>
            <a:r>
              <a:rPr lang="ar-IQ" sz="3200" b="1" dirty="0">
                <a:latin typeface="Arabic Typesetting" panose="03020402040406030203" pitchFamily="66" charset="-78"/>
                <a:cs typeface="Arabic Typesetting" panose="03020402040406030203" pitchFamily="66" charset="-78"/>
              </a:rPr>
              <a:t>صفتي النبات الطويل ولون االزهار االحمر متغلبة </a:t>
            </a:r>
            <a:r>
              <a:rPr lang="en-US" sz="3200" b="1" dirty="0">
                <a:latin typeface="Arabic Typesetting" panose="03020402040406030203" pitchFamily="66" charset="-78"/>
                <a:cs typeface="Arabic Typesetting" panose="03020402040406030203" pitchFamily="66" charset="-78"/>
              </a:rPr>
              <a:t>Dominant ،</a:t>
            </a:r>
            <a:r>
              <a:rPr lang="ar-IQ" sz="3200" b="1" dirty="0">
                <a:latin typeface="Arabic Typesetting" panose="03020402040406030203" pitchFamily="66" charset="-78"/>
                <a:cs typeface="Arabic Typesetting" panose="03020402040406030203" pitchFamily="66" charset="-78"/>
              </a:rPr>
              <a:t>بينما صفتي قصر النبات ولون االزهار البيضاء متنحية </a:t>
            </a:r>
            <a:r>
              <a:rPr lang="en-US" sz="3200" b="1" dirty="0">
                <a:latin typeface="Arabic Typesetting" panose="03020402040406030203" pitchFamily="66" charset="-78"/>
                <a:cs typeface="Arabic Typesetting" panose="03020402040406030203" pitchFamily="66" charset="-78"/>
              </a:rPr>
              <a:t>Recessive </a:t>
            </a:r>
            <a:r>
              <a:rPr lang="ar-IQ" sz="3200" b="1" dirty="0">
                <a:latin typeface="Arabic Typesetting" panose="03020402040406030203" pitchFamily="66" charset="-78"/>
                <a:cs typeface="Arabic Typesetting" panose="03020402040406030203" pitchFamily="66" charset="-78"/>
              </a:rPr>
              <a:t>والتضريب كما يلي:۔</a:t>
            </a:r>
            <a:endParaRPr lang="en-US" sz="3200" b="1" dirty="0">
              <a:latin typeface="Arabic Typesetting" panose="03020402040406030203" pitchFamily="66" charset="-78"/>
              <a:cs typeface="Arabic Typesetting" panose="03020402040406030203" pitchFamily="66" charset="-78"/>
            </a:endParaRPr>
          </a:p>
        </p:txBody>
      </p:sp>
      <p:pic>
        <p:nvPicPr>
          <p:cNvPr id="4" name="Content Placeholder 3"/>
          <p:cNvPicPr>
            <a:picLocks noChangeAspect="1"/>
          </p:cNvPicPr>
          <p:nvPr/>
        </p:nvPicPr>
        <p:blipFill rotWithShape="1">
          <a:blip r:embed="rId2"/>
          <a:srcRect l="14250" t="41437" r="43196" b="43963"/>
          <a:stretch/>
        </p:blipFill>
        <p:spPr>
          <a:xfrm>
            <a:off x="3561349" y="2618071"/>
            <a:ext cx="5380522" cy="1299411"/>
          </a:xfrm>
          <a:prstGeom prst="rect">
            <a:avLst/>
          </a:prstGeom>
        </p:spPr>
      </p:pic>
      <p:pic>
        <p:nvPicPr>
          <p:cNvPr id="5" name="Content Placeholder 6"/>
          <p:cNvPicPr>
            <a:picLocks noChangeAspect="1"/>
          </p:cNvPicPr>
          <p:nvPr/>
        </p:nvPicPr>
        <p:blipFill rotWithShape="1">
          <a:blip r:embed="rId3"/>
          <a:srcRect l="14373" t="50286" r="38719" b="5031"/>
          <a:stretch/>
        </p:blipFill>
        <p:spPr>
          <a:xfrm>
            <a:off x="3484345" y="4013735"/>
            <a:ext cx="5890661" cy="2646947"/>
          </a:xfrm>
          <a:prstGeom prst="rect">
            <a:avLst/>
          </a:prstGeom>
        </p:spPr>
      </p:pic>
    </p:spTree>
    <p:extLst>
      <p:ext uri="{BB962C8B-B14F-4D97-AF65-F5344CB8AC3E}">
        <p14:creationId xmlns:p14="http://schemas.microsoft.com/office/powerpoint/2010/main" val="685505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18687" y="355144"/>
            <a:ext cx="7780420" cy="5632311"/>
          </a:xfrm>
          <a:prstGeom prst="rect">
            <a:avLst/>
          </a:prstGeom>
        </p:spPr>
        <p:txBody>
          <a:bodyPr wrap="square">
            <a:spAutoFit/>
          </a:bodyPr>
          <a:lstStyle/>
          <a:p>
            <a:r>
              <a:rPr lang="en-US" sz="3600" b="1" dirty="0">
                <a:latin typeface="Arabic Typesetting" panose="03020402040406030203" pitchFamily="66" charset="-78"/>
                <a:cs typeface="Arabic Typesetting" panose="03020402040406030203" pitchFamily="66" charset="-78"/>
              </a:rPr>
              <a:t>Phenotype</a:t>
            </a:r>
            <a:r>
              <a:rPr lang="en-US" sz="3600" b="1" dirty="0" smtClean="0">
                <a:latin typeface="Arabic Typesetting" panose="03020402040406030203" pitchFamily="66" charset="-78"/>
                <a:cs typeface="Arabic Typesetting" panose="03020402040406030203" pitchFamily="66" charset="-78"/>
              </a:rPr>
              <a:t>: 1:3:3:9</a:t>
            </a:r>
          </a:p>
          <a:p>
            <a:r>
              <a:rPr lang="en-US" sz="3600" b="1" dirty="0" smtClean="0">
                <a:latin typeface="Arabic Typesetting" panose="03020402040406030203" pitchFamily="66" charset="-78"/>
                <a:cs typeface="Arabic Typesetting" panose="03020402040406030203" pitchFamily="66" charset="-78"/>
              </a:rPr>
              <a:t>1= Red-tall </a:t>
            </a:r>
            <a:r>
              <a:rPr lang="en-US" sz="3600" b="1" dirty="0">
                <a:latin typeface="Arabic Typesetting" panose="03020402040406030203" pitchFamily="66" charset="-78"/>
                <a:cs typeface="Arabic Typesetting" panose="03020402040406030203" pitchFamily="66" charset="-78"/>
              </a:rPr>
              <a:t>: </a:t>
            </a:r>
            <a:r>
              <a:rPr lang="en-US" sz="3600" b="1" dirty="0" smtClean="0">
                <a:latin typeface="Arabic Typesetting" panose="03020402040406030203" pitchFamily="66" charset="-78"/>
                <a:cs typeface="Arabic Typesetting" panose="03020402040406030203" pitchFamily="66" charset="-78"/>
              </a:rPr>
              <a:t>3=white-tall </a:t>
            </a:r>
            <a:r>
              <a:rPr lang="en-US" sz="3600" b="1" dirty="0">
                <a:latin typeface="Arabic Typesetting" panose="03020402040406030203" pitchFamily="66" charset="-78"/>
                <a:cs typeface="Arabic Typesetting" panose="03020402040406030203" pitchFamily="66" charset="-78"/>
              </a:rPr>
              <a:t>: </a:t>
            </a:r>
            <a:r>
              <a:rPr lang="en-US" sz="3600" b="1" dirty="0" smtClean="0">
                <a:latin typeface="Arabic Typesetting" panose="03020402040406030203" pitchFamily="66" charset="-78"/>
                <a:cs typeface="Arabic Typesetting" panose="03020402040406030203" pitchFamily="66" charset="-78"/>
              </a:rPr>
              <a:t>3=Short-Red </a:t>
            </a:r>
            <a:r>
              <a:rPr lang="en-US" sz="3600" b="1" dirty="0">
                <a:latin typeface="Arabic Typesetting" panose="03020402040406030203" pitchFamily="66" charset="-78"/>
                <a:cs typeface="Arabic Typesetting" panose="03020402040406030203" pitchFamily="66" charset="-78"/>
              </a:rPr>
              <a:t>: </a:t>
            </a:r>
            <a:r>
              <a:rPr lang="en-US" sz="3600" b="1" dirty="0" smtClean="0">
                <a:latin typeface="Arabic Typesetting" panose="03020402040406030203" pitchFamily="66" charset="-78"/>
                <a:cs typeface="Arabic Typesetting" panose="03020402040406030203" pitchFamily="66" charset="-78"/>
              </a:rPr>
              <a:t>9=Short-White </a:t>
            </a:r>
            <a:r>
              <a:rPr lang="en-US" sz="3600" b="1" dirty="0">
                <a:solidFill>
                  <a:srgbClr val="00B0F0"/>
                </a:solidFill>
                <a:latin typeface="Arabic Typesetting" panose="03020402040406030203" pitchFamily="66" charset="-78"/>
                <a:cs typeface="Arabic Typesetting" panose="03020402040406030203" pitchFamily="66" charset="-78"/>
              </a:rPr>
              <a:t>Genotype: </a:t>
            </a:r>
            <a:endParaRPr lang="en-US" sz="3600" b="1" dirty="0" smtClean="0">
              <a:solidFill>
                <a:srgbClr val="00B0F0"/>
              </a:solidFill>
              <a:latin typeface="Arabic Typesetting" panose="03020402040406030203" pitchFamily="66" charset="-78"/>
              <a:cs typeface="Arabic Typesetting" panose="03020402040406030203" pitchFamily="66" charset="-78"/>
            </a:endParaRPr>
          </a:p>
          <a:p>
            <a:r>
              <a:rPr lang="en-US" sz="3600" b="1" dirty="0" smtClean="0">
                <a:solidFill>
                  <a:srgbClr val="7030A0"/>
                </a:solidFill>
                <a:latin typeface="Arabic Typesetting" panose="03020402040406030203" pitchFamily="66" charset="-78"/>
                <a:cs typeface="Arabic Typesetting" panose="03020402040406030203" pitchFamily="66" charset="-78"/>
              </a:rPr>
              <a:t>Homozygous 1    </a:t>
            </a:r>
            <a:r>
              <a:rPr lang="en-US" sz="3600" b="1" dirty="0">
                <a:solidFill>
                  <a:srgbClr val="7030A0"/>
                </a:solidFill>
                <a:latin typeface="Arabic Typesetting" panose="03020402040406030203" pitchFamily="66" charset="-78"/>
                <a:cs typeface="Arabic Typesetting" panose="03020402040406030203" pitchFamily="66" charset="-78"/>
              </a:rPr>
              <a:t>9 Red-Tall </a:t>
            </a:r>
            <a:endParaRPr lang="en-US" sz="3600" b="1" dirty="0" smtClean="0">
              <a:solidFill>
                <a:srgbClr val="7030A0"/>
              </a:solidFill>
              <a:latin typeface="Arabic Typesetting" panose="03020402040406030203" pitchFamily="66" charset="-78"/>
              <a:cs typeface="Arabic Typesetting" panose="03020402040406030203" pitchFamily="66" charset="-78"/>
            </a:endParaRPr>
          </a:p>
          <a:p>
            <a:r>
              <a:rPr lang="en-US" sz="3600" b="1" dirty="0" smtClean="0">
                <a:solidFill>
                  <a:srgbClr val="7030A0"/>
                </a:solidFill>
                <a:latin typeface="Arabic Typesetting" panose="03020402040406030203" pitchFamily="66" charset="-78"/>
                <a:cs typeface="Arabic Typesetting" panose="03020402040406030203" pitchFamily="66" charset="-78"/>
              </a:rPr>
              <a:t>Heterozygous </a:t>
            </a:r>
            <a:r>
              <a:rPr lang="en-US" sz="3600" b="1" dirty="0">
                <a:solidFill>
                  <a:srgbClr val="7030A0"/>
                </a:solidFill>
                <a:latin typeface="Arabic Typesetting" panose="03020402040406030203" pitchFamily="66" charset="-78"/>
                <a:cs typeface="Arabic Typesetting" panose="03020402040406030203" pitchFamily="66" charset="-78"/>
              </a:rPr>
              <a:t>8 </a:t>
            </a:r>
            <a:endParaRPr lang="en-US" sz="3600" b="1" dirty="0" smtClean="0">
              <a:solidFill>
                <a:srgbClr val="7030A0"/>
              </a:solidFill>
              <a:latin typeface="Arabic Typesetting" panose="03020402040406030203" pitchFamily="66" charset="-78"/>
              <a:cs typeface="Arabic Typesetting" panose="03020402040406030203" pitchFamily="66" charset="-78"/>
            </a:endParaRPr>
          </a:p>
          <a:p>
            <a:r>
              <a:rPr lang="en-US" sz="3600" b="1" dirty="0" smtClean="0">
                <a:solidFill>
                  <a:schemeClr val="accent2">
                    <a:lumMod val="75000"/>
                  </a:schemeClr>
                </a:solidFill>
                <a:latin typeface="Arabic Typesetting" panose="03020402040406030203" pitchFamily="66" charset="-78"/>
                <a:cs typeface="Arabic Typesetting" panose="03020402040406030203" pitchFamily="66" charset="-78"/>
              </a:rPr>
              <a:t>Homozygous 1    </a:t>
            </a:r>
            <a:r>
              <a:rPr lang="en-US" sz="3600" b="1" dirty="0">
                <a:solidFill>
                  <a:schemeClr val="accent2">
                    <a:lumMod val="75000"/>
                  </a:schemeClr>
                </a:solidFill>
                <a:latin typeface="Arabic Typesetting" panose="03020402040406030203" pitchFamily="66" charset="-78"/>
                <a:cs typeface="Arabic Typesetting" panose="03020402040406030203" pitchFamily="66" charset="-78"/>
              </a:rPr>
              <a:t>3 White-Tall </a:t>
            </a:r>
            <a:endParaRPr lang="en-US" sz="3600" b="1" dirty="0" smtClean="0">
              <a:solidFill>
                <a:schemeClr val="accent2">
                  <a:lumMod val="75000"/>
                </a:schemeClr>
              </a:solidFill>
              <a:latin typeface="Arabic Typesetting" panose="03020402040406030203" pitchFamily="66" charset="-78"/>
              <a:cs typeface="Arabic Typesetting" panose="03020402040406030203" pitchFamily="66" charset="-78"/>
            </a:endParaRPr>
          </a:p>
          <a:p>
            <a:r>
              <a:rPr lang="en-US" sz="3600" b="1" dirty="0" smtClean="0">
                <a:solidFill>
                  <a:schemeClr val="accent2">
                    <a:lumMod val="75000"/>
                  </a:schemeClr>
                </a:solidFill>
                <a:latin typeface="Arabic Typesetting" panose="03020402040406030203" pitchFamily="66" charset="-78"/>
                <a:cs typeface="Arabic Typesetting" panose="03020402040406030203" pitchFamily="66" charset="-78"/>
              </a:rPr>
              <a:t>Heterozygous </a:t>
            </a:r>
            <a:r>
              <a:rPr lang="en-US" sz="3600" b="1" dirty="0">
                <a:solidFill>
                  <a:schemeClr val="accent2">
                    <a:lumMod val="75000"/>
                  </a:schemeClr>
                </a:solidFill>
                <a:latin typeface="Arabic Typesetting" panose="03020402040406030203" pitchFamily="66" charset="-78"/>
                <a:cs typeface="Arabic Typesetting" panose="03020402040406030203" pitchFamily="66" charset="-78"/>
              </a:rPr>
              <a:t>2 </a:t>
            </a:r>
            <a:r>
              <a:rPr lang="en-US" sz="3600" b="1" dirty="0" smtClean="0">
                <a:solidFill>
                  <a:schemeClr val="accent2">
                    <a:lumMod val="75000"/>
                  </a:schemeClr>
                </a:solidFill>
                <a:latin typeface="Arabic Typesetting" panose="03020402040406030203" pitchFamily="66" charset="-78"/>
                <a:cs typeface="Arabic Typesetting" panose="03020402040406030203" pitchFamily="66" charset="-78"/>
              </a:rPr>
              <a:t>      </a:t>
            </a:r>
          </a:p>
          <a:p>
            <a:r>
              <a:rPr lang="en-US" sz="3600" b="1" dirty="0" smtClean="0">
                <a:solidFill>
                  <a:srgbClr val="00B050"/>
                </a:solidFill>
                <a:latin typeface="Arabic Typesetting" panose="03020402040406030203" pitchFamily="66" charset="-78"/>
                <a:cs typeface="Arabic Typesetting" panose="03020402040406030203" pitchFamily="66" charset="-78"/>
              </a:rPr>
              <a:t>Homozygous </a:t>
            </a:r>
            <a:r>
              <a:rPr lang="en-US" sz="3600" b="1" dirty="0">
                <a:solidFill>
                  <a:srgbClr val="00B050"/>
                </a:solidFill>
                <a:latin typeface="Arabic Typesetting" panose="03020402040406030203" pitchFamily="66" charset="-78"/>
                <a:cs typeface="Arabic Typesetting" panose="03020402040406030203" pitchFamily="66" charset="-78"/>
              </a:rPr>
              <a:t>1 </a:t>
            </a:r>
            <a:r>
              <a:rPr lang="en-US" sz="3600" b="1" dirty="0" smtClean="0">
                <a:solidFill>
                  <a:srgbClr val="00B050"/>
                </a:solidFill>
                <a:latin typeface="Arabic Typesetting" panose="03020402040406030203" pitchFamily="66" charset="-78"/>
                <a:cs typeface="Arabic Typesetting" panose="03020402040406030203" pitchFamily="66" charset="-78"/>
              </a:rPr>
              <a:t>   3 </a:t>
            </a:r>
            <a:r>
              <a:rPr lang="en-US" sz="3600" b="1" dirty="0">
                <a:solidFill>
                  <a:srgbClr val="00B050"/>
                </a:solidFill>
                <a:latin typeface="Arabic Typesetting" panose="03020402040406030203" pitchFamily="66" charset="-78"/>
                <a:cs typeface="Arabic Typesetting" panose="03020402040406030203" pitchFamily="66" charset="-78"/>
              </a:rPr>
              <a:t>Short-Red </a:t>
            </a:r>
            <a:endParaRPr lang="en-US" sz="3600" b="1" dirty="0" smtClean="0">
              <a:solidFill>
                <a:srgbClr val="00B050"/>
              </a:solidFill>
              <a:latin typeface="Arabic Typesetting" panose="03020402040406030203" pitchFamily="66" charset="-78"/>
              <a:cs typeface="Arabic Typesetting" panose="03020402040406030203" pitchFamily="66" charset="-78"/>
            </a:endParaRPr>
          </a:p>
          <a:p>
            <a:r>
              <a:rPr lang="en-US" sz="3600" b="1" dirty="0" smtClean="0">
                <a:solidFill>
                  <a:srgbClr val="00B050"/>
                </a:solidFill>
                <a:latin typeface="Arabic Typesetting" panose="03020402040406030203" pitchFamily="66" charset="-78"/>
                <a:cs typeface="Arabic Typesetting" panose="03020402040406030203" pitchFamily="66" charset="-78"/>
              </a:rPr>
              <a:t>Heterozygous </a:t>
            </a:r>
            <a:r>
              <a:rPr lang="en-US" sz="3600" b="1" dirty="0">
                <a:solidFill>
                  <a:srgbClr val="00B050"/>
                </a:solidFill>
                <a:latin typeface="Arabic Typesetting" panose="03020402040406030203" pitchFamily="66" charset="-78"/>
                <a:cs typeface="Arabic Typesetting" panose="03020402040406030203" pitchFamily="66" charset="-78"/>
              </a:rPr>
              <a:t>2 </a:t>
            </a:r>
            <a:endParaRPr lang="en-US" sz="3600" b="1" dirty="0" smtClean="0">
              <a:solidFill>
                <a:srgbClr val="00B050"/>
              </a:solidFill>
              <a:latin typeface="Arabic Typesetting" panose="03020402040406030203" pitchFamily="66" charset="-78"/>
              <a:cs typeface="Arabic Typesetting" panose="03020402040406030203" pitchFamily="66" charset="-78"/>
            </a:endParaRPr>
          </a:p>
          <a:p>
            <a:r>
              <a:rPr lang="en-US" sz="3600" b="1" dirty="0" smtClean="0">
                <a:solidFill>
                  <a:srgbClr val="FF0000"/>
                </a:solidFill>
                <a:latin typeface="Arabic Typesetting" panose="03020402040406030203" pitchFamily="66" charset="-78"/>
                <a:cs typeface="Arabic Typesetting" panose="03020402040406030203" pitchFamily="66" charset="-78"/>
              </a:rPr>
              <a:t>Homozygous 1    </a:t>
            </a:r>
            <a:r>
              <a:rPr lang="en-US" sz="3600" b="1" dirty="0">
                <a:solidFill>
                  <a:srgbClr val="FF0000"/>
                </a:solidFill>
                <a:latin typeface="Arabic Typesetting" panose="03020402040406030203" pitchFamily="66" charset="-78"/>
                <a:cs typeface="Arabic Typesetting" panose="03020402040406030203" pitchFamily="66" charset="-78"/>
              </a:rPr>
              <a:t>1 Short-White</a:t>
            </a:r>
          </a:p>
        </p:txBody>
      </p:sp>
    </p:spTree>
    <p:extLst>
      <p:ext uri="{BB962C8B-B14F-4D97-AF65-F5344CB8AC3E}">
        <p14:creationId xmlns:p14="http://schemas.microsoft.com/office/powerpoint/2010/main" val="3621183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3128" t="55728" r="38097" b="23068"/>
          <a:stretch/>
        </p:blipFill>
        <p:spPr>
          <a:xfrm>
            <a:off x="943277" y="1222409"/>
            <a:ext cx="10212404" cy="4214296"/>
          </a:xfrm>
          <a:prstGeom prst="rect">
            <a:avLst/>
          </a:prstGeom>
        </p:spPr>
      </p:pic>
    </p:spTree>
    <p:extLst>
      <p:ext uri="{BB962C8B-B14F-4D97-AF65-F5344CB8AC3E}">
        <p14:creationId xmlns:p14="http://schemas.microsoft.com/office/powerpoint/2010/main" val="1937558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2460" t="25732" r="20303" b="11225"/>
          <a:stretch/>
        </p:blipFill>
        <p:spPr>
          <a:xfrm>
            <a:off x="635267" y="298384"/>
            <a:ext cx="10462661" cy="6150542"/>
          </a:xfrm>
          <a:prstGeom prst="rect">
            <a:avLst/>
          </a:prstGeom>
        </p:spPr>
      </p:pic>
    </p:spTree>
    <p:extLst>
      <p:ext uri="{BB962C8B-B14F-4D97-AF65-F5344CB8AC3E}">
        <p14:creationId xmlns:p14="http://schemas.microsoft.com/office/powerpoint/2010/main" val="1713871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8682" t="25511" r="25779" b="11889"/>
          <a:stretch/>
        </p:blipFill>
        <p:spPr>
          <a:xfrm>
            <a:off x="924025" y="365125"/>
            <a:ext cx="10770670" cy="6305182"/>
          </a:xfrm>
          <a:prstGeom prst="rect">
            <a:avLst/>
          </a:prstGeom>
        </p:spPr>
      </p:pic>
    </p:spTree>
    <p:extLst>
      <p:ext uri="{BB962C8B-B14F-4D97-AF65-F5344CB8AC3E}">
        <p14:creationId xmlns:p14="http://schemas.microsoft.com/office/powerpoint/2010/main" val="2580458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32041" t="33918" r="28391" b="11446"/>
          <a:stretch/>
        </p:blipFill>
        <p:spPr>
          <a:xfrm>
            <a:off x="1376414" y="510139"/>
            <a:ext cx="9192126" cy="6112041"/>
          </a:xfrm>
          <a:prstGeom prst="rect">
            <a:avLst/>
          </a:prstGeom>
        </p:spPr>
      </p:pic>
    </p:spTree>
    <p:extLst>
      <p:ext uri="{BB962C8B-B14F-4D97-AF65-F5344CB8AC3E}">
        <p14:creationId xmlns:p14="http://schemas.microsoft.com/office/powerpoint/2010/main" val="1021635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9802" t="29715" r="26524" b="12331"/>
          <a:stretch/>
        </p:blipFill>
        <p:spPr>
          <a:xfrm>
            <a:off x="5457523" y="1"/>
            <a:ext cx="6734477" cy="5226518"/>
          </a:xfrm>
          <a:prstGeom prst="rect">
            <a:avLst/>
          </a:prstGeom>
        </p:spPr>
      </p:pic>
      <p:pic>
        <p:nvPicPr>
          <p:cNvPr id="6" name="Content Placeholder 3"/>
          <p:cNvPicPr>
            <a:picLocks noChangeAspect="1"/>
          </p:cNvPicPr>
          <p:nvPr/>
        </p:nvPicPr>
        <p:blipFill rotWithShape="1">
          <a:blip r:embed="rId3"/>
          <a:srcRect l="30548" t="32811" r="27520" b="12773"/>
          <a:stretch/>
        </p:blipFill>
        <p:spPr>
          <a:xfrm>
            <a:off x="211756" y="2271562"/>
            <a:ext cx="5245767" cy="4485373"/>
          </a:xfrm>
          <a:prstGeom prst="rect">
            <a:avLst/>
          </a:prstGeom>
        </p:spPr>
      </p:pic>
    </p:spTree>
    <p:extLst>
      <p:ext uri="{BB962C8B-B14F-4D97-AF65-F5344CB8AC3E}">
        <p14:creationId xmlns:p14="http://schemas.microsoft.com/office/powerpoint/2010/main" val="3926511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377" y="0"/>
            <a:ext cx="12124623" cy="6857999"/>
          </a:xfrm>
        </p:spPr>
        <p:txBody>
          <a:bodyPr>
            <a:normAutofit/>
          </a:bodyPr>
          <a:lstStyle/>
          <a:p>
            <a:pPr algn="just" rtl="1">
              <a:lnSpc>
                <a:spcPct val="150000"/>
              </a:lnSpc>
            </a:pPr>
            <a:r>
              <a:rPr lang="ar-IQ" sz="3200" b="1" dirty="0">
                <a:latin typeface="Arabic Typesetting" panose="03020402040406030203" pitchFamily="66" charset="-78"/>
                <a:cs typeface="Arabic Typesetting" panose="03020402040406030203" pitchFamily="66" charset="-78"/>
              </a:rPr>
              <a:t>يعد الراهب كريكور مندل </a:t>
            </a:r>
            <a:r>
              <a:rPr lang="en-US" sz="3200" b="1" dirty="0" smtClean="0">
                <a:latin typeface="Arabic Typesetting" panose="03020402040406030203" pitchFamily="66" charset="-78"/>
                <a:cs typeface="Arabic Typesetting" panose="03020402040406030203" pitchFamily="66" charset="-78"/>
              </a:rPr>
              <a:t> Mendel </a:t>
            </a:r>
            <a:r>
              <a:rPr lang="en-US" sz="3200" b="1" dirty="0" err="1" smtClean="0">
                <a:latin typeface="Arabic Typesetting" panose="03020402040406030203" pitchFamily="66" charset="-78"/>
                <a:cs typeface="Arabic Typesetting" panose="03020402040406030203" pitchFamily="66" charset="-78"/>
              </a:rPr>
              <a:t>Gregor</a:t>
            </a:r>
            <a:r>
              <a:rPr lang="en-US" sz="3200" b="1" dirty="0" smtClean="0">
                <a:latin typeface="Arabic Typesetting" panose="03020402040406030203" pitchFamily="66" charset="-78"/>
                <a:cs typeface="Arabic Typesetting" panose="03020402040406030203" pitchFamily="66" charset="-78"/>
              </a:rPr>
              <a:t> </a:t>
            </a:r>
            <a:r>
              <a:rPr lang="ar-IQ" sz="3200" b="1" dirty="0" smtClean="0">
                <a:latin typeface="Arabic Typesetting" panose="03020402040406030203" pitchFamily="66" charset="-78"/>
                <a:cs typeface="Arabic Typesetting" panose="03020402040406030203" pitchFamily="66" charset="-78"/>
              </a:rPr>
              <a:t>المؤسس الاول </a:t>
            </a:r>
            <a:r>
              <a:rPr lang="ar-IQ" sz="3200" b="1" dirty="0">
                <a:latin typeface="Arabic Typesetting" panose="03020402040406030203" pitchFamily="66" charset="-78"/>
                <a:cs typeface="Arabic Typesetting" panose="03020402040406030203" pitchFamily="66" charset="-78"/>
              </a:rPr>
              <a:t>لعلم الوراثة. ولد عام 1822 في اقليم زراعي بتشيكوسلوفاكيا ودخل الكنيسة </a:t>
            </a:r>
            <a:r>
              <a:rPr lang="ar-IQ" sz="3200" b="1" dirty="0" smtClean="0">
                <a:latin typeface="Arabic Typesetting" panose="03020402040406030203" pitchFamily="66" charset="-78"/>
                <a:cs typeface="Arabic Typesetting" panose="03020402040406030203" pitchFamily="66" charset="-78"/>
              </a:rPr>
              <a:t>(الدير) </a:t>
            </a:r>
            <a:r>
              <a:rPr lang="ar-IQ" sz="3200" b="1" dirty="0">
                <a:latin typeface="Arabic Typesetting" panose="03020402040406030203" pitchFamily="66" charset="-78"/>
                <a:cs typeface="Arabic Typesetting" panose="03020402040406030203" pitchFamily="66" charset="-78"/>
              </a:rPr>
              <a:t>صبيا فقيرا، اهتم منذ صباه بدراسة علم الحياة وعلم الرياضيات، التحق عام 1851 في جامعة فينا لدراسة التاريخ الطبيعي، ثم </a:t>
            </a:r>
            <a:r>
              <a:rPr lang="ar-IQ" sz="3200" b="1" dirty="0" smtClean="0">
                <a:latin typeface="Arabic Typesetting" panose="03020402040406030203" pitchFamily="66" charset="-78"/>
                <a:cs typeface="Arabic Typesetting" panose="03020402040406030203" pitchFamily="66" charset="-78"/>
              </a:rPr>
              <a:t>عاد عام </a:t>
            </a:r>
            <a:r>
              <a:rPr lang="ar-IQ" sz="3200" b="1" dirty="0">
                <a:latin typeface="Arabic Typesetting" panose="03020402040406030203" pitchFamily="66" charset="-78"/>
                <a:cs typeface="Arabic Typesetting" panose="03020402040406030203" pitchFamily="66" charset="-78"/>
              </a:rPr>
              <a:t>1854 ليعمل مدرسا للعلوم الطبيعية في مدينة </a:t>
            </a:r>
            <a:r>
              <a:rPr lang="ar-IQ" sz="3200" b="1" dirty="0" smtClean="0">
                <a:latin typeface="Arabic Typesetting" panose="03020402040406030203" pitchFamily="66" charset="-78"/>
                <a:cs typeface="Arabic Typesetting" panose="03020402040406030203" pitchFamily="66" charset="-78"/>
              </a:rPr>
              <a:t>بورن</a:t>
            </a:r>
            <a:r>
              <a:rPr lang="en-US" sz="3200" b="1" dirty="0" smtClean="0">
                <a:latin typeface="Arabic Typesetting" panose="03020402040406030203" pitchFamily="66" charset="-78"/>
                <a:cs typeface="Arabic Typesetting" panose="03020402040406030203" pitchFamily="66" charset="-78"/>
              </a:rPr>
              <a:t>Burn</a:t>
            </a:r>
            <a:r>
              <a:rPr lang="ar-IQ" sz="3200" b="1" dirty="0" smtClean="0">
                <a:latin typeface="Arabic Typesetting" panose="03020402040406030203" pitchFamily="66" charset="-78"/>
                <a:cs typeface="Arabic Typesetting" panose="03020402040406030203" pitchFamily="66" charset="-78"/>
              </a:rPr>
              <a:t>. بدأ </a:t>
            </a:r>
            <a:r>
              <a:rPr lang="ar-IQ" sz="3200" b="1" dirty="0">
                <a:latin typeface="Arabic Typesetting" panose="03020402040406030203" pitchFamily="66" charset="-78"/>
                <a:cs typeface="Arabic Typesetting" panose="03020402040406030203" pitchFamily="66" charset="-78"/>
              </a:rPr>
              <a:t>في سنة 1856 بتنفيذ تجارب على نبات البزاليا </a:t>
            </a:r>
            <a:r>
              <a:rPr lang="en-US" sz="3200" b="1" dirty="0" err="1" smtClean="0">
                <a:latin typeface="Arabic Typesetting" panose="03020402040406030203" pitchFamily="66" charset="-78"/>
                <a:cs typeface="Arabic Typesetting" panose="03020402040406030203" pitchFamily="66" charset="-78"/>
              </a:rPr>
              <a:t>Sativum</a:t>
            </a:r>
            <a:r>
              <a:rPr lang="en-US" sz="3200" b="1" dirty="0" smtClean="0">
                <a:latin typeface="Arabic Typesetting" panose="03020402040406030203" pitchFamily="66" charset="-78"/>
                <a:cs typeface="Arabic Typesetting" panose="03020402040406030203" pitchFamily="66" charset="-78"/>
              </a:rPr>
              <a:t> </a:t>
            </a:r>
            <a:r>
              <a:rPr lang="en-US" sz="3200" b="1" dirty="0" err="1">
                <a:latin typeface="Arabic Typesetting" panose="03020402040406030203" pitchFamily="66" charset="-78"/>
                <a:cs typeface="Arabic Typesetting" panose="03020402040406030203" pitchFamily="66" charset="-78"/>
              </a:rPr>
              <a:t>pisum</a:t>
            </a:r>
            <a:r>
              <a:rPr lang="en-US" sz="3200" b="1" dirty="0">
                <a:latin typeface="Arabic Typesetting" panose="03020402040406030203" pitchFamily="66" charset="-78"/>
                <a:cs typeface="Arabic Typesetting" panose="03020402040406030203" pitchFamily="66" charset="-78"/>
              </a:rPr>
              <a:t> </a:t>
            </a:r>
            <a:r>
              <a:rPr lang="ar-IQ" sz="3200" b="1" dirty="0" smtClean="0">
                <a:latin typeface="Arabic Typesetting" panose="03020402040406030203" pitchFamily="66" charset="-78"/>
                <a:cs typeface="Arabic Typesetting" panose="03020402040406030203" pitchFamily="66" charset="-78"/>
              </a:rPr>
              <a:t> أوبسلة </a:t>
            </a:r>
            <a:r>
              <a:rPr lang="ar-IQ" sz="3200" b="1" dirty="0">
                <a:latin typeface="Arabic Typesetting" panose="03020402040406030203" pitchFamily="66" charset="-78"/>
                <a:cs typeface="Arabic Typesetting" panose="03020402040406030203" pitchFamily="66" charset="-78"/>
              </a:rPr>
              <a:t>الحدائق </a:t>
            </a:r>
            <a:r>
              <a:rPr lang="en-US" sz="3200" b="1" dirty="0">
                <a:latin typeface="Arabic Typesetting" panose="03020402040406030203" pitchFamily="66" charset="-78"/>
                <a:cs typeface="Arabic Typesetting" panose="03020402040406030203" pitchFamily="66" charset="-78"/>
              </a:rPr>
              <a:t>Pea-Garden </a:t>
            </a:r>
            <a:r>
              <a:rPr lang="ar-IQ" sz="3200" b="1" dirty="0">
                <a:latin typeface="Arabic Typesetting" panose="03020402040406030203" pitchFamily="66" charset="-78"/>
                <a:cs typeface="Arabic Typesetting" panose="03020402040406030203" pitchFamily="66" charset="-78"/>
              </a:rPr>
              <a:t>فجمع اصناف من البزاليا التجارية وذلك لدراسة </a:t>
            </a:r>
            <a:r>
              <a:rPr lang="ar-IQ" sz="3200" b="1" dirty="0" smtClean="0">
                <a:latin typeface="Arabic Typesetting" panose="03020402040406030203" pitchFamily="66" charset="-78"/>
                <a:cs typeface="Arabic Typesetting" panose="03020402040406030203" pitchFamily="66" charset="-78"/>
              </a:rPr>
              <a:t>الاختلافات </a:t>
            </a:r>
            <a:r>
              <a:rPr lang="ar-IQ" sz="3200" b="1" dirty="0">
                <a:latin typeface="Arabic Typesetting" panose="03020402040406030203" pitchFamily="66" charset="-78"/>
                <a:cs typeface="Arabic Typesetting" panose="03020402040406030203" pitchFamily="66" charset="-78"/>
              </a:rPr>
              <a:t>فيها، وبعد سبع سنوات من التجارب قدم نتائجه والتغيرات التي توصل اليها </a:t>
            </a:r>
            <a:r>
              <a:rPr lang="ar-IQ" sz="3200" b="1" dirty="0" smtClean="0">
                <a:latin typeface="Arabic Typesetting" panose="03020402040406030203" pitchFamily="66" charset="-78"/>
                <a:cs typeface="Arabic Typesetting" panose="03020402040406030203" pitchFamily="66" charset="-78"/>
              </a:rPr>
              <a:t>(قانونية </a:t>
            </a:r>
            <a:r>
              <a:rPr lang="ar-IQ" sz="3200" b="1" dirty="0">
                <a:latin typeface="Arabic Typesetting" panose="03020402040406030203" pitchFamily="66" charset="-78"/>
                <a:cs typeface="Arabic Typesetting" panose="03020402040406030203" pitchFamily="66" charset="-78"/>
              </a:rPr>
              <a:t>الشهيرين في كيفية توارث </a:t>
            </a:r>
            <a:r>
              <a:rPr lang="ar-IQ" sz="3200" b="1" dirty="0" smtClean="0">
                <a:latin typeface="Arabic Typesetting" panose="03020402040406030203" pitchFamily="66" charset="-78"/>
                <a:cs typeface="Arabic Typesetting" panose="03020402040406030203" pitchFamily="66" charset="-78"/>
              </a:rPr>
              <a:t>الصفات) </a:t>
            </a:r>
            <a:r>
              <a:rPr lang="ar-IQ" sz="3200" b="1" dirty="0">
                <a:latin typeface="Arabic Typesetting" panose="03020402040406030203" pitchFamily="66" charset="-78"/>
                <a:cs typeface="Arabic Typesetting" panose="03020402040406030203" pitchFamily="66" charset="-78"/>
              </a:rPr>
              <a:t>في اجتماع لجمعية التاريخ الطبيعي في </a:t>
            </a:r>
            <a:r>
              <a:rPr lang="en-US" sz="3200" b="1" dirty="0" err="1">
                <a:latin typeface="Arabic Typesetting" panose="03020402040406030203" pitchFamily="66" charset="-78"/>
                <a:cs typeface="Arabic Typesetting" panose="03020402040406030203" pitchFamily="66" charset="-78"/>
              </a:rPr>
              <a:t>Burnn</a:t>
            </a:r>
            <a:r>
              <a:rPr lang="en-US" sz="3200" b="1" dirty="0">
                <a:latin typeface="Arabic Typesetting" panose="03020402040406030203" pitchFamily="66" charset="-78"/>
                <a:cs typeface="Arabic Typesetting" panose="03020402040406030203" pitchFamily="66" charset="-78"/>
              </a:rPr>
              <a:t> </a:t>
            </a:r>
            <a:r>
              <a:rPr lang="ar-IQ" sz="3200" b="1" dirty="0">
                <a:latin typeface="Arabic Typesetting" panose="03020402040406030203" pitchFamily="66" charset="-78"/>
                <a:cs typeface="Arabic Typesetting" panose="03020402040406030203" pitchFamily="66" charset="-78"/>
              </a:rPr>
              <a:t>سنة 1869 ،ونشرت تلك النتائج في مجلة الجمعية 1866 </a:t>
            </a:r>
            <a:r>
              <a:rPr lang="ar-IQ" sz="3200" b="1" dirty="0" smtClean="0">
                <a:latin typeface="Arabic Typesetting" panose="03020402040406030203" pitchFamily="66" charset="-78"/>
                <a:cs typeface="Arabic Typesetting" panose="03020402040406030203" pitchFamily="66" charset="-78"/>
              </a:rPr>
              <a:t>.الا </a:t>
            </a:r>
            <a:r>
              <a:rPr lang="ar-IQ" sz="3200" b="1" dirty="0">
                <a:latin typeface="Arabic Typesetting" panose="03020402040406030203" pitchFamily="66" charset="-78"/>
                <a:cs typeface="Arabic Typesetting" panose="03020402040406030203" pitchFamily="66" charset="-78"/>
              </a:rPr>
              <a:t>ان احدا لم يهتم بنتائجه المهمة </a:t>
            </a:r>
            <a:r>
              <a:rPr lang="ar-IQ" sz="3200" b="1" dirty="0" smtClean="0">
                <a:latin typeface="Arabic Typesetting" panose="03020402040406030203" pitchFamily="66" charset="-78"/>
                <a:cs typeface="Arabic Typesetting" panose="03020402040406030203" pitchFamily="66" charset="-78"/>
              </a:rPr>
              <a:t>لانشغال </a:t>
            </a:r>
            <a:r>
              <a:rPr lang="ar-IQ" sz="3200" b="1" dirty="0">
                <a:latin typeface="Arabic Typesetting" panose="03020402040406030203" pitchFamily="66" charset="-78"/>
                <a:cs typeface="Arabic Typesetting" panose="03020402040406030203" pitchFamily="66" charset="-78"/>
              </a:rPr>
              <a:t>العلماء حين ذاك باراء دارون في التطور والنشوء. وبقيت طي النسيان اكثر من 34 </a:t>
            </a:r>
            <a:r>
              <a:rPr lang="ar-IQ" sz="3200" b="1" dirty="0" smtClean="0">
                <a:latin typeface="Arabic Typesetting" panose="03020402040406030203" pitchFamily="66" charset="-78"/>
                <a:cs typeface="Arabic Typesetting" panose="03020402040406030203" pitchFamily="66" charset="-78"/>
              </a:rPr>
              <a:t>عام </a:t>
            </a:r>
            <a:r>
              <a:rPr lang="ar-IQ" sz="3200" b="1" dirty="0">
                <a:latin typeface="Arabic Typesetting" panose="03020402040406030203" pitchFamily="66" charset="-78"/>
                <a:cs typeface="Arabic Typesetting" panose="03020402040406030203" pitchFamily="66" charset="-78"/>
              </a:rPr>
              <a:t>الى ان اعيد اكتشافها </a:t>
            </a:r>
            <a:r>
              <a:rPr lang="ar-IQ" sz="3200" b="1" dirty="0" smtClean="0">
                <a:latin typeface="Arabic Typesetting" panose="03020402040406030203" pitchFamily="66" charset="-78"/>
                <a:cs typeface="Arabic Typesetting" panose="03020402040406030203" pitchFamily="66" charset="-78"/>
              </a:rPr>
              <a:t>عام</a:t>
            </a:r>
          </a:p>
          <a:p>
            <a:pPr marL="0" indent="0" algn="just" rtl="1">
              <a:lnSpc>
                <a:spcPct val="150000"/>
              </a:lnSpc>
              <a:buNone/>
            </a:pPr>
            <a:r>
              <a:rPr lang="ar-IQ" sz="3200" b="1" dirty="0">
                <a:latin typeface="Arabic Typesetting" panose="03020402040406030203" pitchFamily="66" charset="-78"/>
                <a:cs typeface="Arabic Typesetting" panose="03020402040406030203" pitchFamily="66" charset="-78"/>
              </a:rPr>
              <a:t> </a:t>
            </a:r>
            <a:r>
              <a:rPr lang="ar-IQ" sz="3200" b="1" dirty="0" smtClean="0">
                <a:latin typeface="Arabic Typesetting" panose="03020402040406030203" pitchFamily="66" charset="-78"/>
                <a:cs typeface="Arabic Typesetting" panose="03020402040406030203" pitchFamily="66" charset="-78"/>
              </a:rPr>
              <a:t> </a:t>
            </a:r>
            <a:r>
              <a:rPr lang="ar-IQ" sz="3200" b="1" dirty="0">
                <a:latin typeface="Arabic Typesetting" panose="03020402040406030203" pitchFamily="66" charset="-78"/>
                <a:cs typeface="Arabic Typesetting" panose="03020402040406030203" pitchFamily="66" charset="-78"/>
              </a:rPr>
              <a:t>1900 من قبل </a:t>
            </a:r>
            <a:r>
              <a:rPr lang="ar-IQ" sz="3200" b="1" dirty="0" smtClean="0">
                <a:latin typeface="Arabic Typesetting" panose="03020402040406030203" pitchFamily="66" charset="-78"/>
                <a:cs typeface="Arabic Typesetting" panose="03020402040406030203" pitchFamily="66" charset="-78"/>
              </a:rPr>
              <a:t>ثلاثة علماء. </a:t>
            </a:r>
            <a:endParaRPr lang="en-US" sz="3200" b="1" dirty="0">
              <a:latin typeface="Arabic Typesetting" panose="03020402040406030203" pitchFamily="66" charset="-78"/>
              <a:cs typeface="Arabic Typesetting" panose="03020402040406030203" pitchFamily="66" charset="-78"/>
            </a:endParaRPr>
          </a:p>
        </p:txBody>
      </p:sp>
      <p:pic>
        <p:nvPicPr>
          <p:cNvPr id="4" name="Picture 3"/>
          <p:cNvPicPr>
            <a:picLocks noChangeAspect="1"/>
          </p:cNvPicPr>
          <p:nvPr/>
        </p:nvPicPr>
        <p:blipFill>
          <a:blip r:embed="rId2"/>
          <a:stretch>
            <a:fillRect/>
          </a:stretch>
        </p:blipFill>
        <p:spPr>
          <a:xfrm>
            <a:off x="144380" y="4417997"/>
            <a:ext cx="4562374" cy="2313730"/>
          </a:xfrm>
          <a:prstGeom prst="rect">
            <a:avLst/>
          </a:prstGeom>
        </p:spPr>
      </p:pic>
    </p:spTree>
    <p:extLst>
      <p:ext uri="{BB962C8B-B14F-4D97-AF65-F5344CB8AC3E}">
        <p14:creationId xmlns:p14="http://schemas.microsoft.com/office/powerpoint/2010/main" val="935085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35478" y="365125"/>
            <a:ext cx="3018322" cy="1040163"/>
          </a:xfrm>
        </p:spPr>
        <p:txBody>
          <a:bodyPr/>
          <a:lstStyle/>
          <a:p>
            <a:pPr algn="ctr"/>
            <a:r>
              <a:rPr lang="ar-IQ" b="1" dirty="0" smtClean="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latin typeface="Andalus" panose="02020603050405020304" pitchFamily="18" charset="-78"/>
                <a:cs typeface="Andalus" panose="02020603050405020304" pitchFamily="18" charset="-78"/>
              </a:rPr>
              <a:t>أسئلة تدريبية</a:t>
            </a:r>
            <a:r>
              <a:rPr lang="ar-IQ" b="1" dirty="0" smtClean="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rPr>
              <a:t> </a:t>
            </a:r>
            <a:endParaRPr lang="ar-IQ" b="1" dirty="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endParaRPr>
          </a:p>
        </p:txBody>
      </p:sp>
      <p:sp>
        <p:nvSpPr>
          <p:cNvPr id="3" name="عنصر نائب للمحتوى 2"/>
          <p:cNvSpPr>
            <a:spLocks noGrp="1"/>
          </p:cNvSpPr>
          <p:nvPr>
            <p:ph idx="1"/>
          </p:nvPr>
        </p:nvSpPr>
        <p:spPr>
          <a:xfrm>
            <a:off x="2165684" y="1848051"/>
            <a:ext cx="9188116" cy="4867927"/>
          </a:xfrm>
        </p:spPr>
        <p:txBody>
          <a:bodyPr>
            <a:normAutofit/>
          </a:bodyPr>
          <a:lstStyle/>
          <a:p>
            <a:pPr algn="r" rtl="1"/>
            <a:r>
              <a:rPr lang="ar-IQ" sz="4000" b="1" dirty="0" smtClean="0">
                <a:latin typeface="Arabic Typesetting" panose="03020402040406030203" pitchFamily="66" charset="-78"/>
                <a:cs typeface="Arabic Typesetting" panose="03020402040406030203" pitchFamily="66" charset="-78"/>
              </a:rPr>
              <a:t>عرف علم الوراثة وما هو الفرق بين </a:t>
            </a:r>
            <a:r>
              <a:rPr lang="en-US" sz="4000" b="1" dirty="0" smtClean="0">
                <a:latin typeface="Arabic Typesetting" panose="03020402040406030203" pitchFamily="66" charset="-78"/>
                <a:cs typeface="Arabic Typesetting" panose="03020402040406030203" pitchFamily="66" charset="-78"/>
              </a:rPr>
              <a:t>Genetics, Heredity, Inheritance</a:t>
            </a:r>
            <a:r>
              <a:rPr lang="ar-IQ" sz="4000" b="1" dirty="0" smtClean="0">
                <a:latin typeface="Arabic Typesetting" panose="03020402040406030203" pitchFamily="66" charset="-78"/>
                <a:cs typeface="Arabic Typesetting" panose="03020402040406030203" pitchFamily="66" charset="-78"/>
              </a:rPr>
              <a:t> ؟.</a:t>
            </a:r>
          </a:p>
          <a:p>
            <a:pPr algn="r" rtl="1"/>
            <a:r>
              <a:rPr lang="ar-IQ" sz="4000" b="1" dirty="0" smtClean="0">
                <a:latin typeface="Arabic Typesetting" panose="03020402040406030203" pitchFamily="66" charset="-78"/>
                <a:cs typeface="Arabic Typesetting" panose="03020402040406030203" pitchFamily="66" charset="-78"/>
              </a:rPr>
              <a:t>ما هو الفرق بين كل مما يأتي:</a:t>
            </a:r>
          </a:p>
          <a:p>
            <a:pPr algn="r" rtl="1"/>
            <a:r>
              <a:rPr lang="en-US" sz="4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phenotype ,Genotype</a:t>
            </a:r>
          </a:p>
          <a:p>
            <a:pPr algn="r" rtl="1"/>
            <a:r>
              <a:rPr lang="en-US" sz="4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Homozygous</a:t>
            </a:r>
            <a:r>
              <a:rPr lang="en-US" sz="4000" b="1" dirty="0" smtClean="0">
                <a:latin typeface="Arabic Typesetting" panose="03020402040406030203" pitchFamily="66" charset="-78"/>
                <a:cs typeface="Arabic Typesetting" panose="03020402040406030203" pitchFamily="66" charset="-78"/>
              </a:rPr>
              <a:t> </a:t>
            </a:r>
            <a:r>
              <a:rPr lang="en-US" sz="4000" b="1" dirty="0" smtClean="0">
                <a:solidFill>
                  <a:srgbClr val="FF0000"/>
                </a:solidFill>
                <a:latin typeface="Arabic Typesetting" panose="03020402040406030203" pitchFamily="66" charset="-78"/>
                <a:cs typeface="Arabic Typesetting" panose="03020402040406030203" pitchFamily="66" charset="-78"/>
              </a:rPr>
              <a:t>, </a:t>
            </a:r>
            <a:r>
              <a:rPr lang="en-US" sz="4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Heterozygous</a:t>
            </a:r>
            <a:endParaRPr lang="ar-IQ" sz="4000" b="1" dirty="0" smtClean="0">
              <a:latin typeface="Arabic Typesetting" panose="03020402040406030203" pitchFamily="66" charset="-78"/>
              <a:cs typeface="Arabic Typesetting" panose="03020402040406030203" pitchFamily="66" charset="-78"/>
            </a:endParaRPr>
          </a:p>
          <a:p>
            <a:pPr algn="r" rtl="1"/>
            <a:r>
              <a:rPr lang="en-US" sz="4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Reciprocal &amp; Test cross </a:t>
            </a:r>
            <a:endParaRPr lang="ar-IQ" sz="4000" b="1"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499733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6069" t="24847" r="23787" b="5031"/>
          <a:stretch/>
        </p:blipFill>
        <p:spPr>
          <a:xfrm>
            <a:off x="1694046" y="365125"/>
            <a:ext cx="8758990" cy="5592914"/>
          </a:xfrm>
          <a:prstGeom prst="rect">
            <a:avLst/>
          </a:prstGeom>
        </p:spPr>
      </p:pic>
    </p:spTree>
    <p:extLst>
      <p:ext uri="{BB962C8B-B14F-4D97-AF65-F5344CB8AC3E}">
        <p14:creationId xmlns:p14="http://schemas.microsoft.com/office/powerpoint/2010/main" val="3165480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930189"/>
          </a:xfrm>
        </p:spPr>
        <p:txBody>
          <a:bodyPr>
            <a:noAutofit/>
          </a:bodyPr>
          <a:lstStyle/>
          <a:p>
            <a:pPr algn="just" rtl="1">
              <a:lnSpc>
                <a:spcPct val="100000"/>
              </a:lnSpc>
            </a:pPr>
            <a:r>
              <a:rPr lang="ar-IQ" sz="3200" b="1" dirty="0">
                <a:latin typeface="Arabic Typesetting" panose="03020402040406030203" pitchFamily="66" charset="-78"/>
                <a:cs typeface="Arabic Typesetting" panose="03020402040406030203" pitchFamily="66" charset="-78"/>
              </a:rPr>
              <a:t>اطلع مندل على تجارب تهجين النباتات التي قام بها الباحثون الذين سبقوه في </a:t>
            </a:r>
            <a:r>
              <a:rPr lang="ar-IQ" sz="3200" b="1" dirty="0" smtClean="0">
                <a:latin typeface="Arabic Typesetting" panose="03020402040406030203" pitchFamily="66" charset="-78"/>
                <a:cs typeface="Arabic Typesetting" panose="03020402040406030203" pitchFamily="66" charset="-78"/>
              </a:rPr>
              <a:t>تربية</a:t>
            </a:r>
            <a:r>
              <a:rPr lang="en-US" sz="3200" b="1" dirty="0" smtClean="0">
                <a:latin typeface="Arabic Typesetting" panose="03020402040406030203" pitchFamily="66" charset="-78"/>
                <a:cs typeface="Arabic Typesetting" panose="03020402040406030203" pitchFamily="66" charset="-78"/>
              </a:rPr>
              <a:t>  </a:t>
            </a:r>
            <a:r>
              <a:rPr lang="ar-IQ" sz="3200" b="1" dirty="0" smtClean="0">
                <a:latin typeface="Arabic Typesetting" panose="03020402040406030203" pitchFamily="66" charset="-78"/>
                <a:cs typeface="Arabic Typesetting" panose="03020402040406030203" pitchFamily="66" charset="-78"/>
              </a:rPr>
              <a:t>النباتات </a:t>
            </a:r>
            <a:r>
              <a:rPr lang="ar-IQ" sz="3200" b="1" dirty="0">
                <a:latin typeface="Arabic Typesetting" panose="03020402040406030203" pitchFamily="66" charset="-78"/>
                <a:cs typeface="Arabic Typesetting" panose="03020402040406030203" pitchFamily="66" charset="-78"/>
              </a:rPr>
              <a:t>واستفاد من نتائجهم حيث لجأ منذ البداية على تثبيت الصفة الوراثية المدروسة</a:t>
            </a:r>
            <a:r>
              <a:rPr lang="ar-IQ" sz="3200" b="1" dirty="0" smtClean="0">
                <a:latin typeface="Arabic Typesetting" panose="03020402040406030203" pitchFamily="66" charset="-78"/>
                <a:cs typeface="Arabic Typesetting" panose="03020402040406030203" pitchFamily="66" charset="-78"/>
              </a:rPr>
              <a:t>، وذلك </a:t>
            </a:r>
            <a:r>
              <a:rPr lang="ar-IQ" sz="3200" b="1" dirty="0">
                <a:latin typeface="Arabic Typesetting" panose="03020402040406030203" pitchFamily="66" charset="-78"/>
                <a:cs typeface="Arabic Typesetting" panose="03020402040406030203" pitchFamily="66" charset="-78"/>
              </a:rPr>
              <a:t>بالتأكيد على نقاوة الصفة من خلال السماح للنباتات بان تلقح نفسها بنفسها لعدة </a:t>
            </a:r>
            <a:r>
              <a:rPr lang="ar-IQ" sz="3200" b="1" dirty="0" smtClean="0">
                <a:latin typeface="Arabic Typesetting" panose="03020402040406030203" pitchFamily="66" charset="-78"/>
                <a:cs typeface="Arabic Typesetting" panose="03020402040406030203" pitchFamily="66" charset="-78"/>
              </a:rPr>
              <a:t>اجيال (جميع </a:t>
            </a:r>
            <a:r>
              <a:rPr lang="ar-IQ" sz="3200" b="1" dirty="0">
                <a:latin typeface="Arabic Typesetting" panose="03020402040406030203" pitchFamily="66" charset="-78"/>
                <a:cs typeface="Arabic Typesetting" panose="03020402040406030203" pitchFamily="66" charset="-78"/>
              </a:rPr>
              <a:t>الأفراد متشابهة </a:t>
            </a:r>
            <a:r>
              <a:rPr lang="ar-IQ" sz="3200" b="1" dirty="0" smtClean="0">
                <a:latin typeface="Arabic Typesetting" panose="03020402040406030203" pitchFamily="66" charset="-78"/>
                <a:cs typeface="Arabic Typesetting" panose="03020402040406030203" pitchFamily="66" charset="-78"/>
              </a:rPr>
              <a:t>للابوين) </a:t>
            </a:r>
            <a:r>
              <a:rPr lang="ar-IQ" sz="3200" b="1" dirty="0">
                <a:latin typeface="Arabic Typesetting" panose="03020402040406030203" pitchFamily="66" charset="-78"/>
                <a:cs typeface="Arabic Typesetting" panose="03020402040406030203" pitchFamily="66" charset="-78"/>
              </a:rPr>
              <a:t>وبذلك يمكن الحصول على سلالة نقية. </a:t>
            </a:r>
            <a:endParaRPr lang="ar-IQ" sz="3200" b="1" dirty="0" smtClean="0">
              <a:latin typeface="Arabic Typesetting" panose="03020402040406030203" pitchFamily="66" charset="-78"/>
              <a:cs typeface="Arabic Typesetting" panose="03020402040406030203" pitchFamily="66" charset="-78"/>
            </a:endParaRPr>
          </a:p>
          <a:p>
            <a:pPr algn="r" rtl="1">
              <a:lnSpc>
                <a:spcPct val="100000"/>
              </a:lnSpc>
            </a:pPr>
            <a:r>
              <a:rPr lang="ar-IQ" sz="3200" b="1" dirty="0" smtClean="0">
                <a:solidFill>
                  <a:srgbClr val="FF0000"/>
                </a:solidFill>
                <a:latin typeface="Arabic Typesetting" panose="03020402040406030203" pitchFamily="66" charset="-78"/>
                <a:cs typeface="Arabic Typesetting" panose="03020402040406030203" pitchFamily="66" charset="-78"/>
              </a:rPr>
              <a:t>درس </a:t>
            </a:r>
            <a:r>
              <a:rPr lang="ar-IQ" sz="3200" b="1" dirty="0">
                <a:solidFill>
                  <a:srgbClr val="FF0000"/>
                </a:solidFill>
                <a:latin typeface="Arabic Typesetting" panose="03020402040406030203" pitchFamily="66" charset="-78"/>
                <a:cs typeface="Arabic Typesetting" panose="03020402040406030203" pitchFamily="66" charset="-78"/>
              </a:rPr>
              <a:t>العالم </a:t>
            </a:r>
            <a:r>
              <a:rPr lang="ar-IQ" sz="3200" b="1" dirty="0" smtClean="0">
                <a:solidFill>
                  <a:srgbClr val="FF0000"/>
                </a:solidFill>
                <a:latin typeface="Arabic Typesetting" panose="03020402040406030203" pitchFamily="66" charset="-78"/>
                <a:cs typeface="Arabic Typesetting" panose="03020402040406030203" pitchFamily="66" charset="-78"/>
              </a:rPr>
              <a:t>مندل نباتات </a:t>
            </a:r>
            <a:r>
              <a:rPr lang="ar-IQ" sz="3200" b="1" dirty="0">
                <a:solidFill>
                  <a:srgbClr val="FF0000"/>
                </a:solidFill>
                <a:latin typeface="Arabic Typesetting" panose="03020402040406030203" pitchFamily="66" charset="-78"/>
                <a:cs typeface="Arabic Typesetting" panose="03020402040406030203" pitchFamily="66" charset="-78"/>
              </a:rPr>
              <a:t>البزاليا </a:t>
            </a:r>
            <a:r>
              <a:rPr lang="en-US" sz="3200" b="1" i="1" dirty="0" err="1">
                <a:solidFill>
                  <a:srgbClr val="FF0000"/>
                </a:solidFill>
                <a:latin typeface="Arabic Typesetting" panose="03020402040406030203" pitchFamily="66" charset="-78"/>
                <a:cs typeface="Arabic Typesetting" panose="03020402040406030203" pitchFamily="66" charset="-78"/>
              </a:rPr>
              <a:t>Pisum</a:t>
            </a:r>
            <a:r>
              <a:rPr lang="en-US" sz="3200" b="1" i="1" dirty="0">
                <a:solidFill>
                  <a:srgbClr val="FF0000"/>
                </a:solidFill>
                <a:latin typeface="Arabic Typesetting" panose="03020402040406030203" pitchFamily="66" charset="-78"/>
                <a:cs typeface="Arabic Typesetting" panose="03020402040406030203" pitchFamily="66" charset="-78"/>
              </a:rPr>
              <a:t> sativa </a:t>
            </a:r>
            <a:r>
              <a:rPr lang="en-US" sz="3200" b="1" dirty="0">
                <a:solidFill>
                  <a:srgbClr val="FF0000"/>
                </a:solidFill>
                <a:latin typeface="Arabic Typesetting" panose="03020402040406030203" pitchFamily="66" charset="-78"/>
                <a:cs typeface="Arabic Typesetting" panose="03020402040406030203" pitchFamily="66" charset="-78"/>
              </a:rPr>
              <a:t>Pea </a:t>
            </a:r>
            <a:r>
              <a:rPr lang="ar-IQ" sz="3200" b="1" dirty="0" smtClean="0">
                <a:solidFill>
                  <a:srgbClr val="FF0000"/>
                </a:solidFill>
                <a:latin typeface="Arabic Typesetting" panose="03020402040406030203" pitchFamily="66" charset="-78"/>
                <a:cs typeface="Arabic Typesetting" panose="03020402040406030203" pitchFamily="66" charset="-78"/>
              </a:rPr>
              <a:t> وقد </a:t>
            </a:r>
            <a:r>
              <a:rPr lang="ar-IQ" sz="3200" b="1" dirty="0">
                <a:solidFill>
                  <a:srgbClr val="FF0000"/>
                </a:solidFill>
                <a:latin typeface="Arabic Typesetting" panose="03020402040406030203" pitchFamily="66" charset="-78"/>
                <a:cs typeface="Arabic Typesetting" panose="03020402040406030203" pitchFamily="66" charset="-78"/>
              </a:rPr>
              <a:t>اختار سبع صفات هي:</a:t>
            </a:r>
          </a:p>
          <a:p>
            <a:pPr algn="r" rtl="1">
              <a:lnSpc>
                <a:spcPct val="100000"/>
              </a:lnSpc>
            </a:pPr>
            <a:r>
              <a:rPr lang="en-US" sz="3200" b="1" dirty="0" smtClean="0">
                <a:latin typeface="Arabic Typesetting" panose="03020402040406030203" pitchFamily="66" charset="-78"/>
                <a:cs typeface="Arabic Typesetting" panose="03020402040406030203" pitchFamily="66" charset="-78"/>
              </a:rPr>
              <a:t>1</a:t>
            </a:r>
            <a:r>
              <a:rPr lang="ar-IQ" sz="3200" b="1" dirty="0" smtClean="0">
                <a:latin typeface="Arabic Typesetting" panose="03020402040406030203" pitchFamily="66" charset="-78"/>
                <a:cs typeface="Arabic Typesetting" panose="03020402040406030203" pitchFamily="66" charset="-78"/>
              </a:rPr>
              <a:t>. </a:t>
            </a:r>
            <a:r>
              <a:rPr lang="ar-IQ" sz="3200" b="1" dirty="0">
                <a:latin typeface="Arabic Typesetting" panose="03020402040406030203" pitchFamily="66" charset="-78"/>
                <a:cs typeface="Arabic Typesetting" panose="03020402040406030203" pitchFamily="66" charset="-78"/>
              </a:rPr>
              <a:t>ملمس البذور </a:t>
            </a:r>
            <a:r>
              <a:rPr lang="ar-IQ" sz="3200" b="1" dirty="0" smtClean="0">
                <a:latin typeface="Arabic Typesetting" panose="03020402040406030203" pitchFamily="66" charset="-78"/>
                <a:cs typeface="Arabic Typesetting" panose="03020402040406030203" pitchFamily="66" charset="-78"/>
              </a:rPr>
              <a:t>(البذور </a:t>
            </a:r>
            <a:r>
              <a:rPr lang="ar-IQ" sz="3200" b="1" dirty="0">
                <a:latin typeface="Arabic Typesetting" panose="03020402040406030203" pitchFamily="66" charset="-78"/>
                <a:cs typeface="Arabic Typesetting" panose="03020402040406030203" pitchFamily="66" charset="-78"/>
              </a:rPr>
              <a:t>الملساء والبذور </a:t>
            </a:r>
            <a:r>
              <a:rPr lang="ar-IQ" sz="3200" b="1" dirty="0" smtClean="0">
                <a:latin typeface="Arabic Typesetting" panose="03020402040406030203" pitchFamily="66" charset="-78"/>
                <a:cs typeface="Arabic Typesetting" panose="03020402040406030203" pitchFamily="66" charset="-78"/>
              </a:rPr>
              <a:t>المجعدة).</a:t>
            </a:r>
          </a:p>
          <a:p>
            <a:pPr algn="r" rtl="1">
              <a:lnSpc>
                <a:spcPct val="100000"/>
              </a:lnSpc>
            </a:pPr>
            <a:r>
              <a:rPr lang="ar-IQ" sz="3200" b="1" dirty="0" smtClean="0">
                <a:latin typeface="Arabic Typesetting" panose="03020402040406030203" pitchFamily="66" charset="-78"/>
                <a:cs typeface="Arabic Typesetting" panose="03020402040406030203" pitchFamily="66" charset="-78"/>
              </a:rPr>
              <a:t> </a:t>
            </a:r>
            <a:r>
              <a:rPr lang="en-US" sz="3200" b="1" dirty="0" smtClean="0">
                <a:latin typeface="Arabic Typesetting" panose="03020402040406030203" pitchFamily="66" charset="-78"/>
                <a:cs typeface="Arabic Typesetting" panose="03020402040406030203" pitchFamily="66" charset="-78"/>
              </a:rPr>
              <a:t>2</a:t>
            </a:r>
            <a:r>
              <a:rPr lang="ar-IQ" sz="3200" b="1" dirty="0" smtClean="0">
                <a:latin typeface="Arabic Typesetting" panose="03020402040406030203" pitchFamily="66" charset="-78"/>
                <a:cs typeface="Arabic Typesetting" panose="03020402040406030203" pitchFamily="66" charset="-78"/>
              </a:rPr>
              <a:t> . </a:t>
            </a:r>
            <a:r>
              <a:rPr lang="ar-IQ" sz="3200" b="1" dirty="0">
                <a:latin typeface="Arabic Typesetting" panose="03020402040406030203" pitchFamily="66" charset="-78"/>
                <a:cs typeface="Arabic Typesetting" panose="03020402040406030203" pitchFamily="66" charset="-78"/>
              </a:rPr>
              <a:t>لون الفلقتين </a:t>
            </a:r>
            <a:r>
              <a:rPr lang="ar-IQ" sz="3200" b="1" dirty="0" smtClean="0">
                <a:latin typeface="Arabic Typesetting" panose="03020402040406030203" pitchFamily="66" charset="-78"/>
                <a:cs typeface="Arabic Typesetting" panose="03020402040406030203" pitchFamily="66" charset="-78"/>
              </a:rPr>
              <a:t>(الاصفر والاخضر).</a:t>
            </a:r>
            <a:endParaRPr lang="ar-IQ" sz="3200" b="1" dirty="0">
              <a:latin typeface="Arabic Typesetting" panose="03020402040406030203" pitchFamily="66" charset="-78"/>
              <a:cs typeface="Arabic Typesetting" panose="03020402040406030203" pitchFamily="66" charset="-78"/>
            </a:endParaRPr>
          </a:p>
          <a:p>
            <a:pPr algn="r" rtl="1">
              <a:lnSpc>
                <a:spcPct val="100000"/>
              </a:lnSpc>
            </a:pPr>
            <a:r>
              <a:rPr lang="en-US" sz="3200" b="1" dirty="0" smtClean="0">
                <a:latin typeface="Arabic Typesetting" panose="03020402040406030203" pitchFamily="66" charset="-78"/>
                <a:cs typeface="Arabic Typesetting" panose="03020402040406030203" pitchFamily="66" charset="-78"/>
              </a:rPr>
              <a:t>3</a:t>
            </a:r>
            <a:r>
              <a:rPr lang="ar-IQ" sz="3200" b="1" dirty="0" smtClean="0">
                <a:latin typeface="Arabic Typesetting" panose="03020402040406030203" pitchFamily="66" charset="-78"/>
                <a:cs typeface="Arabic Typesetting" panose="03020402040406030203" pitchFamily="66" charset="-78"/>
              </a:rPr>
              <a:t> . </a:t>
            </a:r>
            <a:r>
              <a:rPr lang="ar-IQ" sz="3200" b="1" dirty="0">
                <a:latin typeface="Arabic Typesetting" panose="03020402040406030203" pitchFamily="66" charset="-78"/>
                <a:cs typeface="Arabic Typesetting" panose="03020402040406030203" pitchFamily="66" charset="-78"/>
              </a:rPr>
              <a:t>لون البذور </a:t>
            </a:r>
            <a:r>
              <a:rPr lang="ar-IQ" sz="3200" b="1" dirty="0" smtClean="0">
                <a:latin typeface="Arabic Typesetting" panose="03020402040406030203" pitchFamily="66" charset="-78"/>
                <a:cs typeface="Arabic Typesetting" panose="03020402040406030203" pitchFamily="66" charset="-78"/>
              </a:rPr>
              <a:t>(اصفر </a:t>
            </a:r>
            <a:r>
              <a:rPr lang="ar-IQ" sz="3200" b="1" dirty="0">
                <a:latin typeface="Arabic Typesetting" panose="03020402040406030203" pitchFamily="66" charset="-78"/>
                <a:cs typeface="Arabic Typesetting" panose="03020402040406030203" pitchFamily="66" charset="-78"/>
              </a:rPr>
              <a:t>او </a:t>
            </a:r>
            <a:r>
              <a:rPr lang="ar-IQ" sz="3200" b="1" dirty="0" smtClean="0">
                <a:latin typeface="Arabic Typesetting" panose="03020402040406030203" pitchFamily="66" charset="-78"/>
                <a:cs typeface="Arabic Typesetting" panose="03020402040406030203" pitchFamily="66" charset="-78"/>
              </a:rPr>
              <a:t>اخضر).  </a:t>
            </a:r>
          </a:p>
          <a:p>
            <a:pPr algn="r" rtl="1">
              <a:lnSpc>
                <a:spcPct val="100000"/>
              </a:lnSpc>
            </a:pPr>
            <a:r>
              <a:rPr lang="ar-IQ" sz="3200" b="1" dirty="0" smtClean="0">
                <a:latin typeface="Arabic Typesetting" panose="03020402040406030203" pitchFamily="66" charset="-78"/>
                <a:cs typeface="Arabic Typesetting" panose="03020402040406030203" pitchFamily="66" charset="-78"/>
              </a:rPr>
              <a:t>4. لون القرنة ( خضراء أو صفراء). </a:t>
            </a:r>
            <a:endParaRPr lang="ar-IQ" sz="3200" b="1" dirty="0">
              <a:latin typeface="Arabic Typesetting" panose="03020402040406030203" pitchFamily="66" charset="-78"/>
              <a:cs typeface="Arabic Typesetting" panose="03020402040406030203" pitchFamily="66" charset="-78"/>
            </a:endParaRPr>
          </a:p>
          <a:p>
            <a:pPr algn="r" rtl="1">
              <a:lnSpc>
                <a:spcPct val="100000"/>
              </a:lnSpc>
            </a:pPr>
            <a:r>
              <a:rPr lang="ar-IQ" sz="3200" b="1" dirty="0" smtClean="0">
                <a:latin typeface="Arabic Typesetting" panose="03020402040406030203" pitchFamily="66" charset="-78"/>
                <a:cs typeface="Arabic Typesetting" panose="03020402040406030203" pitchFamily="66" charset="-78"/>
              </a:rPr>
              <a:t>5. </a:t>
            </a:r>
            <a:r>
              <a:rPr lang="ar-IQ" sz="3200" b="1" dirty="0">
                <a:latin typeface="Arabic Typesetting" panose="03020402040406030203" pitchFamily="66" charset="-78"/>
                <a:cs typeface="Arabic Typesetting" panose="03020402040406030203" pitchFamily="66" charset="-78"/>
              </a:rPr>
              <a:t>نوع القرنة </a:t>
            </a:r>
            <a:r>
              <a:rPr lang="ar-IQ" sz="3200" b="1" dirty="0" smtClean="0">
                <a:latin typeface="Arabic Typesetting" panose="03020402040406030203" pitchFamily="66" charset="-78"/>
                <a:cs typeface="Arabic Typesetting" panose="03020402040406030203" pitchFamily="66" charset="-78"/>
              </a:rPr>
              <a:t>(ممتلئة </a:t>
            </a:r>
            <a:r>
              <a:rPr lang="ar-IQ" sz="3200" b="1" dirty="0">
                <a:latin typeface="Arabic Typesetting" panose="03020402040406030203" pitchFamily="66" charset="-78"/>
                <a:cs typeface="Arabic Typesetting" panose="03020402040406030203" pitchFamily="66" charset="-78"/>
              </a:rPr>
              <a:t>او </a:t>
            </a:r>
            <a:r>
              <a:rPr lang="ar-IQ" sz="3200" b="1" dirty="0" smtClean="0">
                <a:latin typeface="Arabic Typesetting" panose="03020402040406030203" pitchFamily="66" charset="-78"/>
                <a:cs typeface="Arabic Typesetting" panose="03020402040406030203" pitchFamily="66" charset="-78"/>
              </a:rPr>
              <a:t>فارغة).</a:t>
            </a:r>
            <a:endParaRPr lang="ar-IQ" sz="3200" b="1" dirty="0">
              <a:latin typeface="Arabic Typesetting" panose="03020402040406030203" pitchFamily="66" charset="-78"/>
              <a:cs typeface="Arabic Typesetting" panose="03020402040406030203" pitchFamily="66" charset="-78"/>
            </a:endParaRPr>
          </a:p>
          <a:p>
            <a:pPr algn="r" rtl="1">
              <a:lnSpc>
                <a:spcPct val="100000"/>
              </a:lnSpc>
            </a:pPr>
            <a:r>
              <a:rPr lang="en-US" sz="3200" b="1" dirty="0" smtClean="0">
                <a:latin typeface="Arabic Typesetting" panose="03020402040406030203" pitchFamily="66" charset="-78"/>
                <a:cs typeface="Arabic Typesetting" panose="03020402040406030203" pitchFamily="66" charset="-78"/>
              </a:rPr>
              <a:t>6</a:t>
            </a:r>
            <a:r>
              <a:rPr lang="ar-IQ" sz="3200" b="1" dirty="0" smtClean="0">
                <a:latin typeface="Arabic Typesetting" panose="03020402040406030203" pitchFamily="66" charset="-78"/>
                <a:cs typeface="Arabic Typesetting" panose="03020402040406030203" pitchFamily="66" charset="-78"/>
              </a:rPr>
              <a:t> . </a:t>
            </a:r>
            <a:r>
              <a:rPr lang="ar-IQ" sz="3200" b="1" dirty="0">
                <a:latin typeface="Arabic Typesetting" panose="03020402040406030203" pitchFamily="66" charset="-78"/>
                <a:cs typeface="Arabic Typesetting" panose="03020402040406030203" pitchFamily="66" charset="-78"/>
              </a:rPr>
              <a:t>طول النبات </a:t>
            </a:r>
            <a:r>
              <a:rPr lang="ar-IQ" sz="3200" b="1" dirty="0" smtClean="0">
                <a:latin typeface="Arabic Typesetting" panose="03020402040406030203" pitchFamily="66" charset="-78"/>
                <a:cs typeface="Arabic Typesetting" panose="03020402040406030203" pitchFamily="66" charset="-78"/>
              </a:rPr>
              <a:t>( </a:t>
            </a:r>
            <a:r>
              <a:rPr lang="ar-IQ" sz="3200" b="1" dirty="0">
                <a:latin typeface="Arabic Typesetting" panose="03020402040406030203" pitchFamily="66" charset="-78"/>
                <a:cs typeface="Arabic Typesetting" panose="03020402040406030203" pitchFamily="66" charset="-78"/>
              </a:rPr>
              <a:t>طويل هو </a:t>
            </a:r>
            <a:r>
              <a:rPr lang="ar-IQ" sz="3200" b="1" dirty="0" smtClean="0">
                <a:latin typeface="Arabic Typesetting" panose="03020402040406030203" pitchFamily="66" charset="-78"/>
                <a:cs typeface="Arabic Typesetting" panose="03020402040406030203" pitchFamily="66" charset="-78"/>
              </a:rPr>
              <a:t>قصير).</a:t>
            </a:r>
          </a:p>
          <a:p>
            <a:pPr algn="r" rtl="1">
              <a:lnSpc>
                <a:spcPct val="100000"/>
              </a:lnSpc>
            </a:pPr>
            <a:r>
              <a:rPr lang="ar-IQ" sz="3200" b="1" dirty="0" smtClean="0">
                <a:latin typeface="Arabic Typesetting" panose="03020402040406030203" pitchFamily="66" charset="-78"/>
                <a:cs typeface="Arabic Typesetting" panose="03020402040406030203" pitchFamily="66" charset="-78"/>
              </a:rPr>
              <a:t>7 . </a:t>
            </a:r>
            <a:r>
              <a:rPr lang="ar-IQ" sz="3200" b="1" dirty="0">
                <a:latin typeface="Arabic Typesetting" panose="03020402040406030203" pitchFamily="66" charset="-78"/>
                <a:cs typeface="Arabic Typesetting" panose="03020402040406030203" pitchFamily="66" charset="-78"/>
              </a:rPr>
              <a:t>موقع الازهار </a:t>
            </a:r>
            <a:r>
              <a:rPr lang="ar-IQ" sz="3200" b="1" dirty="0" smtClean="0">
                <a:latin typeface="Arabic Typesetting" panose="03020402040406030203" pitchFamily="66" charset="-78"/>
                <a:cs typeface="Arabic Typesetting" panose="03020402040406030203" pitchFamily="66" charset="-78"/>
              </a:rPr>
              <a:t>(متدلية </a:t>
            </a:r>
            <a:r>
              <a:rPr lang="ar-IQ" sz="3200" b="1" dirty="0">
                <a:latin typeface="Arabic Typesetting" panose="03020402040406030203" pitchFamily="66" charset="-78"/>
                <a:cs typeface="Arabic Typesetting" panose="03020402040406030203" pitchFamily="66" charset="-78"/>
              </a:rPr>
              <a:t>على طول الساق او متجمعة في نهاية </a:t>
            </a:r>
            <a:r>
              <a:rPr lang="ar-IQ" sz="3200" b="1" dirty="0" smtClean="0">
                <a:latin typeface="Arabic Typesetting" panose="03020402040406030203" pitchFamily="66" charset="-78"/>
                <a:cs typeface="Arabic Typesetting" panose="03020402040406030203" pitchFamily="66" charset="-78"/>
              </a:rPr>
              <a:t>الساق).</a:t>
            </a:r>
            <a:endParaRPr lang="ar-IQ" sz="3200" b="1" dirty="0">
              <a:latin typeface="Arabic Typesetting" panose="03020402040406030203" pitchFamily="66" charset="-78"/>
              <a:cs typeface="Arabic Typesetting" panose="03020402040406030203" pitchFamily="66" charset="-78"/>
            </a:endParaRPr>
          </a:p>
        </p:txBody>
      </p:sp>
      <p:pic>
        <p:nvPicPr>
          <p:cNvPr id="2" name="Picture 1"/>
          <p:cNvPicPr>
            <a:picLocks noChangeAspect="1"/>
          </p:cNvPicPr>
          <p:nvPr/>
        </p:nvPicPr>
        <p:blipFill>
          <a:blip r:embed="rId2"/>
          <a:stretch>
            <a:fillRect/>
          </a:stretch>
        </p:blipFill>
        <p:spPr>
          <a:xfrm>
            <a:off x="533771" y="2217390"/>
            <a:ext cx="4355862" cy="3846525"/>
          </a:xfrm>
          <a:prstGeom prst="rect">
            <a:avLst/>
          </a:prstGeom>
        </p:spPr>
      </p:pic>
    </p:spTree>
    <p:extLst>
      <p:ext uri="{BB962C8B-B14F-4D97-AF65-F5344CB8AC3E}">
        <p14:creationId xmlns:p14="http://schemas.microsoft.com/office/powerpoint/2010/main" val="2536139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l="24131" t="23137" r="20965" b="10768"/>
          <a:stretch/>
        </p:blipFill>
        <p:spPr>
          <a:xfrm>
            <a:off x="5736656" y="0"/>
            <a:ext cx="6455344" cy="6858000"/>
          </a:xfrm>
          <a:prstGeom prst="rect">
            <a:avLst/>
          </a:prstGeom>
        </p:spPr>
      </p:pic>
      <p:pic>
        <p:nvPicPr>
          <p:cNvPr id="6" name="Content Placeholder 3"/>
          <p:cNvPicPr>
            <a:picLocks noChangeAspect="1"/>
          </p:cNvPicPr>
          <p:nvPr/>
        </p:nvPicPr>
        <p:blipFill rotWithShape="1">
          <a:blip r:embed="rId3"/>
          <a:srcRect l="24202" t="22193" r="20926" b="6137"/>
          <a:stretch/>
        </p:blipFill>
        <p:spPr>
          <a:xfrm>
            <a:off x="0" y="1472664"/>
            <a:ext cx="5736656" cy="5385335"/>
          </a:xfrm>
          <a:prstGeom prst="rect">
            <a:avLst/>
          </a:prstGeom>
        </p:spPr>
      </p:pic>
    </p:spTree>
    <p:extLst>
      <p:ext uri="{BB962C8B-B14F-4D97-AF65-F5344CB8AC3E}">
        <p14:creationId xmlns:p14="http://schemas.microsoft.com/office/powerpoint/2010/main" val="1026474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97554" y="760396"/>
            <a:ext cx="10515600" cy="125128"/>
          </a:xfrm>
        </p:spPr>
        <p:txBody>
          <a:bodyPr>
            <a:normAutofit fontScale="90000"/>
          </a:bodyPr>
          <a:lstStyle/>
          <a:p>
            <a:pPr algn="ctr" rtl="1"/>
            <a:r>
              <a:rPr lang="ar-IQ" b="1" dirty="0" smtClean="0">
                <a:ln w="12700">
                  <a:solidFill>
                    <a:schemeClr val="tx2">
                      <a:satMod val="155000"/>
                    </a:schemeClr>
                  </a:solidFill>
                  <a:prstDash val="solid"/>
                </a:ln>
                <a:solidFill>
                  <a:schemeClr val="tx2">
                    <a:lumMod val="40000"/>
                    <a:lumOff val="60000"/>
                  </a:schemeClr>
                </a:solidFill>
                <a:effectLst>
                  <a:outerShdw blurRad="41275" dist="20320" dir="1800000" algn="tl" rotWithShape="0">
                    <a:srgbClr val="000000">
                      <a:alpha val="40000"/>
                    </a:srgbClr>
                  </a:outerShdw>
                </a:effectLst>
                <a:latin typeface="Andalus" panose="02020603050405020304" pitchFamily="18" charset="-78"/>
                <a:cs typeface="Andalus" panose="02020603050405020304" pitchFamily="18" charset="-78"/>
              </a:rPr>
              <a:t>قوانين مندل  </a:t>
            </a:r>
            <a:r>
              <a:rPr lang="en-US" b="1" dirty="0" smtClean="0">
                <a:ln w="18000">
                  <a:solidFill>
                    <a:schemeClr val="accent2">
                      <a:satMod val="140000"/>
                    </a:schemeClr>
                  </a:solidFill>
                  <a:prstDash val="solid"/>
                  <a:miter lim="800000"/>
                </a:ln>
                <a:solidFill>
                  <a:schemeClr val="accent2">
                    <a:lumMod val="60000"/>
                    <a:lumOff val="40000"/>
                  </a:schemeClr>
                </a:solidFill>
                <a:effectLst>
                  <a:outerShdw blurRad="25500" dist="23000" dir="7020000" algn="tl">
                    <a:srgbClr val="000000">
                      <a:alpha val="50000"/>
                    </a:srgbClr>
                  </a:outerShdw>
                </a:effectLst>
                <a:latin typeface="Andalus" panose="02020603050405020304" pitchFamily="18" charset="-78"/>
                <a:cs typeface="Andalus" panose="02020603050405020304" pitchFamily="18" charset="-78"/>
              </a:rPr>
              <a:t>Mendel’s laws</a:t>
            </a:r>
            <a:r>
              <a:rPr lang="en-US" dirty="0" smtClean="0">
                <a:latin typeface="Andalus" panose="02020603050405020304" pitchFamily="18" charset="-78"/>
                <a:cs typeface="Andalus" panose="02020603050405020304" pitchFamily="18" charset="-78"/>
              </a:rPr>
              <a:t/>
            </a:r>
            <a:br>
              <a:rPr lang="en-US" dirty="0" smtClean="0">
                <a:latin typeface="Andalus" panose="02020603050405020304" pitchFamily="18" charset="-78"/>
                <a:cs typeface="Andalus" panose="02020603050405020304" pitchFamily="18" charset="-78"/>
              </a:rPr>
            </a:br>
            <a:endParaRPr lang="ar-IQ" dirty="0">
              <a:latin typeface="Andalus" panose="02020603050405020304" pitchFamily="18" charset="-78"/>
              <a:cs typeface="Andalus" panose="02020603050405020304" pitchFamily="18" charset="-78"/>
            </a:endParaRPr>
          </a:p>
        </p:txBody>
      </p:sp>
      <p:sp>
        <p:nvSpPr>
          <p:cNvPr id="3" name="عنصر نائب للمحتوى 2"/>
          <p:cNvSpPr>
            <a:spLocks noGrp="1"/>
          </p:cNvSpPr>
          <p:nvPr>
            <p:ph idx="1"/>
          </p:nvPr>
        </p:nvSpPr>
        <p:spPr>
          <a:xfrm>
            <a:off x="308007" y="885525"/>
            <a:ext cx="11694695" cy="5972476"/>
          </a:xfrm>
        </p:spPr>
        <p:txBody>
          <a:bodyPr>
            <a:normAutofit fontScale="92500" lnSpcReduction="10000"/>
          </a:bodyPr>
          <a:lstStyle/>
          <a:p>
            <a:pPr algn="r" rtl="1">
              <a:lnSpc>
                <a:spcPct val="150000"/>
              </a:lnSpc>
              <a:buNone/>
            </a:pPr>
            <a:r>
              <a:rPr lang="ar-IQ" sz="3200" dirty="0" smtClean="0">
                <a:solidFill>
                  <a:srgbClr val="0070C0"/>
                </a:solidFill>
                <a:latin typeface="Arabic Typesetting" panose="03020402040406030203" pitchFamily="66" charset="-78"/>
                <a:cs typeface="Arabic Typesetting" panose="03020402040406030203" pitchFamily="66" charset="-78"/>
              </a:rPr>
              <a:t>درس مندل توريث سبع صفات من نبات البازلاء , توصل من خلالها إلى ثلاث قواعد أساسية للتوريث </a:t>
            </a:r>
            <a:r>
              <a:rPr lang="ar-IQ" sz="3200" dirty="0" smtClean="0">
                <a:solidFill>
                  <a:srgbClr val="7030A0"/>
                </a:solidFill>
                <a:latin typeface="Arabic Typesetting" panose="03020402040406030203" pitchFamily="66" charset="-78"/>
                <a:cs typeface="Arabic Typesetting" panose="03020402040406030203" pitchFamily="66" charset="-78"/>
              </a:rPr>
              <a:t>: </a:t>
            </a:r>
          </a:p>
          <a:p>
            <a:pPr marL="571500" indent="-571500" algn="r" rtl="1">
              <a:lnSpc>
                <a:spcPct val="150000"/>
              </a:lnSpc>
              <a:buFont typeface="+mj-lt"/>
              <a:buAutoNum type="romanUcPeriod"/>
            </a:pPr>
            <a:r>
              <a:rPr lang="ar-IQ" sz="3200" dirty="0" smtClean="0">
                <a:solidFill>
                  <a:srgbClr val="0070C0"/>
                </a:solidFill>
                <a:latin typeface="Arabic Typesetting" panose="03020402040406030203" pitchFamily="66" charset="-78"/>
                <a:cs typeface="Arabic Typesetting" panose="03020402040406030203" pitchFamily="66" charset="-78"/>
              </a:rPr>
              <a:t>  قانون السيادة    </a:t>
            </a:r>
            <a:r>
              <a:rPr lang="en-US" sz="36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Law of Dominance </a:t>
            </a:r>
            <a:endParaRPr lang="ar-IQ" sz="3600" dirty="0" smtClean="0">
              <a:solidFill>
                <a:srgbClr val="FFC000"/>
              </a:solidFill>
              <a:latin typeface="Arabic Typesetting" panose="03020402040406030203" pitchFamily="66" charset="-78"/>
              <a:cs typeface="Arabic Typesetting" panose="03020402040406030203" pitchFamily="66" charset="-78"/>
            </a:endParaRPr>
          </a:p>
          <a:p>
            <a:pPr marL="571500" indent="-571500" algn="r" rtl="1">
              <a:lnSpc>
                <a:spcPct val="150000"/>
              </a:lnSpc>
              <a:buFont typeface="+mj-lt"/>
              <a:buAutoNum type="romanUcPeriod"/>
            </a:pPr>
            <a:r>
              <a:rPr lang="ar-IQ" sz="3200" dirty="0" smtClean="0">
                <a:solidFill>
                  <a:srgbClr val="0070C0"/>
                </a:solidFill>
                <a:latin typeface="Arabic Typesetting" panose="03020402040406030203" pitchFamily="66" charset="-78"/>
                <a:cs typeface="Arabic Typesetting" panose="03020402040406030203" pitchFamily="66" charset="-78"/>
              </a:rPr>
              <a:t>قانون الانعزال     </a:t>
            </a:r>
            <a:r>
              <a:rPr lang="en-US" sz="36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Law of Segregation</a:t>
            </a:r>
            <a:endParaRPr lang="en-US" sz="3200" dirty="0" smtClean="0">
              <a:solidFill>
                <a:srgbClr val="FFC000"/>
              </a:solidFill>
              <a:latin typeface="Arabic Typesetting" panose="03020402040406030203" pitchFamily="66" charset="-78"/>
              <a:cs typeface="Arabic Typesetting" panose="03020402040406030203" pitchFamily="66" charset="-78"/>
            </a:endParaRPr>
          </a:p>
          <a:p>
            <a:pPr marL="571500" indent="-571500" algn="r" rtl="1">
              <a:lnSpc>
                <a:spcPct val="150000"/>
              </a:lnSpc>
              <a:buFont typeface="+mj-lt"/>
              <a:buAutoNum type="romanUcPeriod"/>
            </a:pPr>
            <a:r>
              <a:rPr lang="ar-IQ" sz="3200" dirty="0" smtClean="0">
                <a:solidFill>
                  <a:srgbClr val="0070C0"/>
                </a:solidFill>
                <a:latin typeface="Arabic Typesetting" panose="03020402040406030203" pitchFamily="66" charset="-78"/>
                <a:cs typeface="Arabic Typesetting" panose="03020402040406030203" pitchFamily="66" charset="-78"/>
              </a:rPr>
              <a:t>قانون التوزيع المستقل   </a:t>
            </a:r>
            <a:r>
              <a:rPr lang="en-US" sz="36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Law of Independent </a:t>
            </a:r>
            <a:r>
              <a:rPr lang="en-US" sz="36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Assortment</a:t>
            </a:r>
            <a:endParaRPr lang="ar-IQ" sz="36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endParaRPr>
          </a:p>
          <a:p>
            <a:pPr algn="r" rtl="1"/>
            <a:r>
              <a:rPr lang="ar-IQ" sz="3900" b="1" dirty="0">
                <a:solidFill>
                  <a:srgbClr val="FF0000"/>
                </a:solidFill>
                <a:latin typeface="Arabic Typesetting" panose="03020402040406030203" pitchFamily="66" charset="-78"/>
                <a:cs typeface="Arabic Typesetting" panose="03020402040406030203" pitchFamily="66" charset="-78"/>
              </a:rPr>
              <a:t>قانون الانعزال</a:t>
            </a:r>
            <a:r>
              <a:rPr lang="ar-IQ" sz="4400" b="1" dirty="0">
                <a:solidFill>
                  <a:srgbClr val="FF0000"/>
                </a:solidFill>
                <a:latin typeface="Arabic Typesetting" panose="03020402040406030203" pitchFamily="66" charset="-78"/>
                <a:cs typeface="Arabic Typesetting" panose="03020402040406030203" pitchFamily="66" charset="-78"/>
              </a:rPr>
              <a:t>: </a:t>
            </a:r>
            <a:r>
              <a:rPr lang="en-US" sz="4400" b="1" dirty="0">
                <a:solidFill>
                  <a:srgbClr val="FF0000"/>
                </a:solidFill>
                <a:latin typeface="Arabic Typesetting" panose="03020402040406030203" pitchFamily="66" charset="-78"/>
                <a:cs typeface="Arabic Typesetting" panose="03020402040406030203" pitchFamily="66" charset="-78"/>
              </a:rPr>
              <a:t>Law of </a:t>
            </a:r>
            <a:r>
              <a:rPr lang="en-US" sz="4400" b="1" dirty="0" smtClean="0">
                <a:solidFill>
                  <a:srgbClr val="FF0000"/>
                </a:solidFill>
                <a:latin typeface="Arabic Typesetting" panose="03020402040406030203" pitchFamily="66" charset="-78"/>
                <a:cs typeface="Arabic Typesetting" panose="03020402040406030203" pitchFamily="66" charset="-78"/>
              </a:rPr>
              <a:t>Segregation</a:t>
            </a:r>
            <a:endParaRPr lang="en-US" sz="4400" b="1" dirty="0">
              <a:solidFill>
                <a:srgbClr val="FF0000"/>
              </a:solidFill>
              <a:latin typeface="Arabic Typesetting" panose="03020402040406030203" pitchFamily="66" charset="-78"/>
              <a:cs typeface="Arabic Typesetting" panose="03020402040406030203" pitchFamily="66" charset="-78"/>
            </a:endParaRPr>
          </a:p>
          <a:p>
            <a:pPr algn="just" rtl="1">
              <a:lnSpc>
                <a:spcPct val="150000"/>
              </a:lnSpc>
            </a:pPr>
            <a:r>
              <a:rPr lang="ar-IQ" dirty="0"/>
              <a:t>سبق أن ذكرنا أن مندل قد اختار سبعة ازواج من الصفات النبات البزاليا كما استعمل اعدادا كبيرة من العينات التجريبية، وحصل على اعداد كبيرة من افراد النسل خلافا لما سبقوه الذين استعملوا اعدادا قليلة من العينات، ركز في كل تجربة على صفة واحدة فقط، كما استعمل معلوماته الرياضية لتفسير نتائجه.</a:t>
            </a:r>
            <a:endParaRPr lang="en-US" b="1" dirty="0">
              <a:latin typeface="Arabic Typesetting" panose="03020402040406030203" pitchFamily="66" charset="-78"/>
              <a:cs typeface="Arabic Typesetting" panose="03020402040406030203" pitchFamily="66" charset="-78"/>
            </a:endParaRPr>
          </a:p>
          <a:p>
            <a:pPr marL="571500" indent="-571500" algn="r" rtl="1">
              <a:lnSpc>
                <a:spcPct val="150000"/>
              </a:lnSpc>
              <a:buFont typeface="+mj-lt"/>
              <a:buAutoNum type="romanUcPeriod"/>
            </a:pPr>
            <a:endParaRPr lang="en-US" sz="3600" dirty="0" smtClean="0">
              <a:solidFill>
                <a:srgbClr val="FFC000"/>
              </a:solidFill>
              <a:latin typeface="Arabic Typesetting" panose="03020402040406030203" pitchFamily="66" charset="-78"/>
              <a:cs typeface="Arabic Typesetting" panose="03020402040406030203" pitchFamily="66" charset="-78"/>
            </a:endParaRPr>
          </a:p>
          <a:p>
            <a:pPr marL="571500" indent="-571500" algn="r" rtl="1">
              <a:lnSpc>
                <a:spcPct val="150000"/>
              </a:lnSpc>
              <a:buFont typeface="+mj-lt"/>
              <a:buAutoNum type="romanUcPeriod"/>
            </a:pPr>
            <a:endParaRPr lang="ar-IQ" sz="3200" dirty="0" smtClean="0">
              <a:solidFill>
                <a:srgbClr val="7030A0"/>
              </a:solidFill>
              <a:latin typeface="Arabic Typesetting" panose="03020402040406030203" pitchFamily="66" charset="-78"/>
              <a:cs typeface="Arabic Typesetting" panose="03020402040406030203" pitchFamily="66" charset="-78"/>
            </a:endParaRPr>
          </a:p>
          <a:p>
            <a:pPr algn="r" rtl="1">
              <a:lnSpc>
                <a:spcPct val="150000"/>
              </a:lnSpc>
            </a:pPr>
            <a:endParaRPr lang="ar-IQ" sz="3200" dirty="0">
              <a:solidFill>
                <a:srgbClr val="7030A0"/>
              </a:solidFill>
              <a:latin typeface="Arabic Typesetting" panose="03020402040406030203" pitchFamily="66" charset="-78"/>
              <a:cs typeface="Arabic Typesetting" panose="03020402040406030203" pitchFamily="66" charset="-78"/>
            </a:endParaRPr>
          </a:p>
        </p:txBody>
      </p:sp>
      <p:pic>
        <p:nvPicPr>
          <p:cNvPr id="4" name="Picture 3"/>
          <p:cNvPicPr>
            <a:picLocks noChangeAspect="1"/>
          </p:cNvPicPr>
          <p:nvPr/>
        </p:nvPicPr>
        <p:blipFill>
          <a:blip r:embed="rId2"/>
          <a:stretch>
            <a:fillRect/>
          </a:stretch>
        </p:blipFill>
        <p:spPr>
          <a:xfrm>
            <a:off x="558264" y="1742173"/>
            <a:ext cx="3696100" cy="2567104"/>
          </a:xfrm>
          <a:prstGeom prst="rect">
            <a:avLst/>
          </a:prstGeom>
        </p:spPr>
      </p:pic>
    </p:spTree>
    <p:extLst>
      <p:ext uri="{BB962C8B-B14F-4D97-AF65-F5344CB8AC3E}">
        <p14:creationId xmlns:p14="http://schemas.microsoft.com/office/powerpoint/2010/main" val="113868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2709" t="26396" r="23041" b="7464"/>
          <a:stretch/>
        </p:blipFill>
        <p:spPr>
          <a:xfrm>
            <a:off x="1049153" y="365126"/>
            <a:ext cx="9702265" cy="5525536"/>
          </a:xfrm>
          <a:prstGeom prst="rect">
            <a:avLst/>
          </a:prstGeom>
        </p:spPr>
      </p:pic>
    </p:spTree>
    <p:extLst>
      <p:ext uri="{BB962C8B-B14F-4D97-AF65-F5344CB8AC3E}">
        <p14:creationId xmlns:p14="http://schemas.microsoft.com/office/powerpoint/2010/main" val="536138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7934" t="37162" r="26774" b="14760"/>
          <a:stretch/>
        </p:blipFill>
        <p:spPr>
          <a:xfrm>
            <a:off x="1976387" y="433137"/>
            <a:ext cx="8239225" cy="5948411"/>
          </a:xfrm>
          <a:prstGeom prst="rect">
            <a:avLst/>
          </a:prstGeom>
        </p:spPr>
      </p:pic>
    </p:spTree>
    <p:extLst>
      <p:ext uri="{BB962C8B-B14F-4D97-AF65-F5344CB8AC3E}">
        <p14:creationId xmlns:p14="http://schemas.microsoft.com/office/powerpoint/2010/main" val="611460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1308</Words>
  <Application>Microsoft Office PowerPoint</Application>
  <PresentationFormat>Widescreen</PresentationFormat>
  <Paragraphs>68</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Andalus</vt:lpstr>
      <vt:lpstr>Arabic Typesetting</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قوانين مندل  Mendel’s laws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طريقة التهجين الأحادي monohybrid Cross(الاباء نقية) </vt:lpstr>
      <vt:lpstr>التلقيح الذاتي للجيل الأول  F1ينتج الجيل الثاني F2  </vt:lpstr>
      <vt:lpstr>PowerPoint Presentation</vt:lpstr>
      <vt:lpstr>PowerPoint Presentation</vt:lpstr>
      <vt:lpstr>PowerPoint Presentation</vt:lpstr>
      <vt:lpstr>قانون مندل الثاني</vt:lpstr>
      <vt:lpstr>طريقة التهجين الثنائي Dihybrid  Cross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أسئلة تدريبية </vt:lpstr>
    </vt:vector>
  </TitlesOfParts>
  <Company>Microsoft (C)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DR.Ahmed Saker 2O14</dc:creator>
  <cp:lastModifiedBy>DR.Ahmed Saker 2O14</cp:lastModifiedBy>
  <cp:revision>52</cp:revision>
  <dcterms:created xsi:type="dcterms:W3CDTF">2024-09-11T16:30:43Z</dcterms:created>
  <dcterms:modified xsi:type="dcterms:W3CDTF">2024-09-13T01:15:18Z</dcterms:modified>
</cp:coreProperties>
</file>